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89" r:id="rId2"/>
  </p:sldMasterIdLst>
  <p:notesMasterIdLst>
    <p:notesMasterId r:id="rId54"/>
  </p:notesMasterIdLst>
  <p:handoutMasterIdLst>
    <p:handoutMasterId r:id="rId55"/>
  </p:handoutMasterIdLst>
  <p:sldIdLst>
    <p:sldId id="256" r:id="rId3"/>
    <p:sldId id="366" r:id="rId4"/>
    <p:sldId id="466" r:id="rId5"/>
    <p:sldId id="467" r:id="rId6"/>
    <p:sldId id="487" r:id="rId7"/>
    <p:sldId id="488" r:id="rId8"/>
    <p:sldId id="468" r:id="rId9"/>
    <p:sldId id="486" r:id="rId10"/>
    <p:sldId id="492" r:id="rId11"/>
    <p:sldId id="493" r:id="rId12"/>
    <p:sldId id="491" r:id="rId13"/>
    <p:sldId id="494" r:id="rId14"/>
    <p:sldId id="495" r:id="rId15"/>
    <p:sldId id="496" r:id="rId16"/>
    <p:sldId id="465" r:id="rId17"/>
    <p:sldId id="270" r:id="rId18"/>
    <p:sldId id="267" r:id="rId19"/>
    <p:sldId id="497" r:id="rId20"/>
    <p:sldId id="500" r:id="rId21"/>
    <p:sldId id="278" r:id="rId22"/>
    <p:sldId id="280" r:id="rId23"/>
    <p:sldId id="498" r:id="rId24"/>
    <p:sldId id="297" r:id="rId25"/>
    <p:sldId id="407" r:id="rId26"/>
    <p:sldId id="499" r:id="rId27"/>
    <p:sldId id="413" r:id="rId28"/>
    <p:sldId id="469" r:id="rId29"/>
    <p:sldId id="470" r:id="rId30"/>
    <p:sldId id="472" r:id="rId31"/>
    <p:sldId id="473" r:id="rId32"/>
    <p:sldId id="471" r:id="rId33"/>
    <p:sldId id="474" r:id="rId34"/>
    <p:sldId id="475" r:id="rId35"/>
    <p:sldId id="476" r:id="rId36"/>
    <p:sldId id="477" r:id="rId37"/>
    <p:sldId id="479" r:id="rId38"/>
    <p:sldId id="480" r:id="rId39"/>
    <p:sldId id="481" r:id="rId40"/>
    <p:sldId id="482" r:id="rId41"/>
    <p:sldId id="483" r:id="rId42"/>
    <p:sldId id="443" r:id="rId43"/>
    <p:sldId id="434" r:id="rId44"/>
    <p:sldId id="504" r:id="rId45"/>
    <p:sldId id="505" r:id="rId46"/>
    <p:sldId id="506" r:id="rId47"/>
    <p:sldId id="435" r:id="rId48"/>
    <p:sldId id="507" r:id="rId49"/>
    <p:sldId id="508" r:id="rId50"/>
    <p:sldId id="509" r:id="rId51"/>
    <p:sldId id="510" r:id="rId52"/>
    <p:sldId id="438" r:id="rId53"/>
  </p:sldIdLst>
  <p:sldSz cx="9144000" cy="6858000" type="screen4x3"/>
  <p:notesSz cx="6807200" cy="9939338"/>
  <p:defaultTextStyle>
    <a:defPPr>
      <a:defRPr lang="en-US"/>
    </a:defPPr>
    <a:lvl1pPr algn="l" rtl="0" fontAlgn="base">
      <a:spcBef>
        <a:spcPct val="0"/>
      </a:spcBef>
      <a:spcAft>
        <a:spcPct val="0"/>
      </a:spcAft>
      <a:defRPr kern="1200">
        <a:solidFill>
          <a:schemeClr val="tx1"/>
        </a:solidFill>
        <a:latin typeface="Tahoma" pitchFamily="34" charset="0"/>
        <a:ea typeface="+mn-ea"/>
        <a:cs typeface="+mn-cs"/>
      </a:defRPr>
    </a:lvl1pPr>
    <a:lvl2pPr marL="457200" algn="l" rtl="0" fontAlgn="base">
      <a:spcBef>
        <a:spcPct val="0"/>
      </a:spcBef>
      <a:spcAft>
        <a:spcPct val="0"/>
      </a:spcAft>
      <a:defRPr kern="1200">
        <a:solidFill>
          <a:schemeClr val="tx1"/>
        </a:solidFill>
        <a:latin typeface="Tahoma" pitchFamily="34" charset="0"/>
        <a:ea typeface="+mn-ea"/>
        <a:cs typeface="+mn-cs"/>
      </a:defRPr>
    </a:lvl2pPr>
    <a:lvl3pPr marL="914400" algn="l" rtl="0" fontAlgn="base">
      <a:spcBef>
        <a:spcPct val="0"/>
      </a:spcBef>
      <a:spcAft>
        <a:spcPct val="0"/>
      </a:spcAft>
      <a:defRPr kern="1200">
        <a:solidFill>
          <a:schemeClr val="tx1"/>
        </a:solidFill>
        <a:latin typeface="Tahoma" pitchFamily="34" charset="0"/>
        <a:ea typeface="+mn-ea"/>
        <a:cs typeface="+mn-cs"/>
      </a:defRPr>
    </a:lvl3pPr>
    <a:lvl4pPr marL="1371600" algn="l" rtl="0" fontAlgn="base">
      <a:spcBef>
        <a:spcPct val="0"/>
      </a:spcBef>
      <a:spcAft>
        <a:spcPct val="0"/>
      </a:spcAft>
      <a:defRPr kern="1200">
        <a:solidFill>
          <a:schemeClr val="tx1"/>
        </a:solidFill>
        <a:latin typeface="Tahoma" pitchFamily="34" charset="0"/>
        <a:ea typeface="+mn-ea"/>
        <a:cs typeface="+mn-cs"/>
      </a:defRPr>
    </a:lvl4pPr>
    <a:lvl5pPr marL="1828800" algn="l" rtl="0" fontAlgn="base">
      <a:spcBef>
        <a:spcPct val="0"/>
      </a:spcBef>
      <a:spcAft>
        <a:spcPct val="0"/>
      </a:spcAft>
      <a:defRPr kern="1200">
        <a:solidFill>
          <a:schemeClr val="tx1"/>
        </a:solidFill>
        <a:latin typeface="Tahoma" pitchFamily="34" charset="0"/>
        <a:ea typeface="+mn-ea"/>
        <a:cs typeface="+mn-cs"/>
      </a:defRPr>
    </a:lvl5pPr>
    <a:lvl6pPr marL="2286000" algn="l" defTabSz="914400" rtl="0" eaLnBrk="1" latinLnBrk="0" hangingPunct="1">
      <a:defRPr kern="1200">
        <a:solidFill>
          <a:schemeClr val="tx1"/>
        </a:solidFill>
        <a:latin typeface="Tahoma" pitchFamily="34" charset="0"/>
        <a:ea typeface="+mn-ea"/>
        <a:cs typeface="+mn-cs"/>
      </a:defRPr>
    </a:lvl6pPr>
    <a:lvl7pPr marL="2743200" algn="l" defTabSz="914400" rtl="0" eaLnBrk="1" latinLnBrk="0" hangingPunct="1">
      <a:defRPr kern="1200">
        <a:solidFill>
          <a:schemeClr val="tx1"/>
        </a:solidFill>
        <a:latin typeface="Tahoma" pitchFamily="34" charset="0"/>
        <a:ea typeface="+mn-ea"/>
        <a:cs typeface="+mn-cs"/>
      </a:defRPr>
    </a:lvl7pPr>
    <a:lvl8pPr marL="3200400" algn="l" defTabSz="914400" rtl="0" eaLnBrk="1" latinLnBrk="0" hangingPunct="1">
      <a:defRPr kern="1200">
        <a:solidFill>
          <a:schemeClr val="tx1"/>
        </a:solidFill>
        <a:latin typeface="Tahoma" pitchFamily="34" charset="0"/>
        <a:ea typeface="+mn-ea"/>
        <a:cs typeface="+mn-cs"/>
      </a:defRPr>
    </a:lvl8pPr>
    <a:lvl9pPr marL="3657600" algn="l" defTabSz="914400" rtl="0" eaLnBrk="1" latinLnBrk="0" hangingPunct="1">
      <a:defRPr kern="1200">
        <a:solidFill>
          <a:schemeClr val="tx1"/>
        </a:solidFill>
        <a:latin typeface="Tahoma"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71DE7"/>
    <a:srgbClr val="000000"/>
    <a:srgbClr val="035EE3"/>
    <a:srgbClr val="2C524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等深淺樣式 2 - 輔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中等深淺樣式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5" autoAdjust="0"/>
    <p:restoredTop sz="96193" autoAdjust="0"/>
  </p:normalViewPr>
  <p:slideViewPr>
    <p:cSldViewPr>
      <p:cViewPr varScale="1">
        <p:scale>
          <a:sx n="77" d="100"/>
          <a:sy n="77" d="100"/>
        </p:scale>
        <p:origin x="1008" y="-90"/>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slide" Target="slides/slide48.xml"/><Relationship Id="rId55" Type="http://schemas.openxmlformats.org/officeDocument/2006/relationships/handoutMaster" Target="handoutMasters/handoutMaster1.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9" Type="http://schemas.openxmlformats.org/officeDocument/2006/relationships/slide" Target="slides/slide27.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slide" Target="slides/slide51.xml"/><Relationship Id="rId58" Type="http://schemas.openxmlformats.org/officeDocument/2006/relationships/theme" Target="theme/theme1.xml"/><Relationship Id="rId5" Type="http://schemas.openxmlformats.org/officeDocument/2006/relationships/slide" Target="slides/slide3.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presProps" Target="presProps.xml"/><Relationship Id="rId8" Type="http://schemas.openxmlformats.org/officeDocument/2006/relationships/slide" Target="slides/slide6.xml"/><Relationship Id="rId51" Type="http://schemas.openxmlformats.org/officeDocument/2006/relationships/slide" Target="slides/slide49.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59" Type="http://schemas.openxmlformats.org/officeDocument/2006/relationships/tableStyles" Target="tableStyles.xml"/><Relationship Id="rId20" Type="http://schemas.openxmlformats.org/officeDocument/2006/relationships/slide" Target="slides/slide18.xml"/><Relationship Id="rId41" Type="http://schemas.openxmlformats.org/officeDocument/2006/relationships/slide" Target="slides/slide39.xml"/><Relationship Id="rId54"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4.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viewProps" Target="viewProps.xml"/><Relationship Id="rId10" Type="http://schemas.openxmlformats.org/officeDocument/2006/relationships/slide" Target="slides/slide8.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49575" cy="496888"/>
          </a:xfrm>
          <a:prstGeom prst="rect">
            <a:avLst/>
          </a:prstGeom>
        </p:spPr>
        <p:txBody>
          <a:bodyPr vert="horz" lIns="91440" tIns="45720" rIns="91440" bIns="45720" rtlCol="0"/>
          <a:lstStyle>
            <a:lvl1pPr algn="l">
              <a:defRPr sz="1200"/>
            </a:lvl1pPr>
          </a:lstStyle>
          <a:p>
            <a:endParaRPr lang="zh-TW" altLang="en-US"/>
          </a:p>
        </p:txBody>
      </p:sp>
      <p:sp>
        <p:nvSpPr>
          <p:cNvPr id="3" name="日期版面配置區 2"/>
          <p:cNvSpPr>
            <a:spLocks noGrp="1"/>
          </p:cNvSpPr>
          <p:nvPr>
            <p:ph type="dt" sz="quarter" idx="1"/>
          </p:nvPr>
        </p:nvSpPr>
        <p:spPr>
          <a:xfrm>
            <a:off x="3856038" y="0"/>
            <a:ext cx="2949575" cy="496888"/>
          </a:xfrm>
          <a:prstGeom prst="rect">
            <a:avLst/>
          </a:prstGeom>
        </p:spPr>
        <p:txBody>
          <a:bodyPr vert="horz" lIns="91440" tIns="45720" rIns="91440" bIns="45720" rtlCol="0"/>
          <a:lstStyle>
            <a:lvl1pPr algn="r">
              <a:defRPr sz="1200"/>
            </a:lvl1pPr>
          </a:lstStyle>
          <a:p>
            <a:fld id="{0620135D-EDDE-419D-B57E-7031EA1D255E}" type="datetimeFigureOut">
              <a:rPr lang="zh-TW" altLang="en-US" smtClean="0"/>
              <a:t>2024/4/22</a:t>
            </a:fld>
            <a:endParaRPr lang="zh-TW" altLang="en-US"/>
          </a:p>
        </p:txBody>
      </p:sp>
      <p:sp>
        <p:nvSpPr>
          <p:cNvPr id="4" name="頁尾版面配置區 3"/>
          <p:cNvSpPr>
            <a:spLocks noGrp="1"/>
          </p:cNvSpPr>
          <p:nvPr>
            <p:ph type="ftr" sz="quarter" idx="2"/>
          </p:nvPr>
        </p:nvSpPr>
        <p:spPr>
          <a:xfrm>
            <a:off x="0" y="9440863"/>
            <a:ext cx="2949575" cy="496887"/>
          </a:xfrm>
          <a:prstGeom prst="rect">
            <a:avLst/>
          </a:prstGeom>
        </p:spPr>
        <p:txBody>
          <a:bodyPr vert="horz" lIns="91440" tIns="45720" rIns="91440" bIns="45720" rtlCol="0" anchor="b"/>
          <a:lstStyle>
            <a:lvl1pPr algn="l">
              <a:defRPr sz="1200"/>
            </a:lvl1pPr>
          </a:lstStyle>
          <a:p>
            <a:endParaRPr lang="zh-TW" altLang="en-US"/>
          </a:p>
        </p:txBody>
      </p:sp>
      <p:sp>
        <p:nvSpPr>
          <p:cNvPr id="5" name="投影片編號版面配置區 4"/>
          <p:cNvSpPr>
            <a:spLocks noGrp="1"/>
          </p:cNvSpPr>
          <p:nvPr>
            <p:ph type="sldNum" sz="quarter" idx="3"/>
          </p:nvPr>
        </p:nvSpPr>
        <p:spPr>
          <a:xfrm>
            <a:off x="3856038" y="9440863"/>
            <a:ext cx="2949575" cy="496887"/>
          </a:xfrm>
          <a:prstGeom prst="rect">
            <a:avLst/>
          </a:prstGeom>
        </p:spPr>
        <p:txBody>
          <a:bodyPr vert="horz" lIns="91440" tIns="45720" rIns="91440" bIns="45720" rtlCol="0" anchor="b"/>
          <a:lstStyle>
            <a:lvl1pPr algn="r">
              <a:defRPr sz="1200"/>
            </a:lvl1pPr>
          </a:lstStyle>
          <a:p>
            <a:fld id="{30E81FFA-9CDC-4E34-BD02-D76F5F486C5B}" type="slidenum">
              <a:rPr lang="zh-TW" altLang="en-US" smtClean="0"/>
              <a:t>‹#›</a:t>
            </a:fld>
            <a:endParaRPr lang="zh-TW" altLang="en-US"/>
          </a:p>
        </p:txBody>
      </p:sp>
    </p:spTree>
    <p:extLst>
      <p:ext uri="{BB962C8B-B14F-4D97-AF65-F5344CB8AC3E}">
        <p14:creationId xmlns:p14="http://schemas.microsoft.com/office/powerpoint/2010/main" val="75926725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49787" cy="496967"/>
          </a:xfrm>
          <a:prstGeom prst="rect">
            <a:avLst/>
          </a:prstGeom>
        </p:spPr>
        <p:txBody>
          <a:bodyPr vert="horz" lIns="91440" tIns="45720" rIns="91440" bIns="45720" rtlCol="0"/>
          <a:lstStyle>
            <a:lvl1pPr algn="l">
              <a:defRPr sz="1200"/>
            </a:lvl1pPr>
          </a:lstStyle>
          <a:p>
            <a:pPr>
              <a:defRPr/>
            </a:pPr>
            <a:endParaRPr lang="zh-TW" altLang="en-US"/>
          </a:p>
        </p:txBody>
      </p:sp>
      <p:sp>
        <p:nvSpPr>
          <p:cNvPr id="3" name="日期版面配置區 2"/>
          <p:cNvSpPr>
            <a:spLocks noGrp="1"/>
          </p:cNvSpPr>
          <p:nvPr>
            <p:ph type="dt" idx="1"/>
          </p:nvPr>
        </p:nvSpPr>
        <p:spPr>
          <a:xfrm>
            <a:off x="3855838" y="0"/>
            <a:ext cx="2949787" cy="496967"/>
          </a:xfrm>
          <a:prstGeom prst="rect">
            <a:avLst/>
          </a:prstGeom>
        </p:spPr>
        <p:txBody>
          <a:bodyPr vert="horz" lIns="91440" tIns="45720" rIns="91440" bIns="45720" rtlCol="0"/>
          <a:lstStyle>
            <a:lvl1pPr algn="r">
              <a:defRPr sz="1200"/>
            </a:lvl1pPr>
          </a:lstStyle>
          <a:p>
            <a:pPr>
              <a:defRPr/>
            </a:pPr>
            <a:fld id="{33F09DEF-A56E-4CF0-83BF-45A4383FC27D}" type="datetimeFigureOut">
              <a:rPr lang="zh-TW" altLang="en-US"/>
              <a:pPr>
                <a:defRPr/>
              </a:pPr>
              <a:t>2024/4/22</a:t>
            </a:fld>
            <a:endParaRPr lang="zh-TW" altLang="en-US"/>
          </a:p>
        </p:txBody>
      </p:sp>
      <p:sp>
        <p:nvSpPr>
          <p:cNvPr id="4" name="投影片圖像版面配置區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40" tIns="45720" rIns="91440" bIns="45720" rtlCol="0" anchor="ctr"/>
          <a:lstStyle/>
          <a:p>
            <a:pPr lvl="0"/>
            <a:endParaRPr lang="zh-TW" altLang="en-US" noProof="0"/>
          </a:p>
        </p:txBody>
      </p:sp>
      <p:sp>
        <p:nvSpPr>
          <p:cNvPr id="5" name="備忘稿版面配置區 4"/>
          <p:cNvSpPr>
            <a:spLocks noGrp="1"/>
          </p:cNvSpPr>
          <p:nvPr>
            <p:ph type="body" sz="quarter" idx="3"/>
          </p:nvPr>
        </p:nvSpPr>
        <p:spPr>
          <a:xfrm>
            <a:off x="680720" y="4721186"/>
            <a:ext cx="5445760" cy="4472702"/>
          </a:xfrm>
          <a:prstGeom prst="rect">
            <a:avLst/>
          </a:prstGeom>
        </p:spPr>
        <p:txBody>
          <a:bodyPr vert="horz" lIns="91440" tIns="45720" rIns="91440" bIns="45720" rtlCol="0">
            <a:normAutofit/>
          </a:bodyPr>
          <a:lstStyle/>
          <a:p>
            <a:pPr lvl="0"/>
            <a:r>
              <a:rPr lang="zh-TW" altLang="en-US" noProof="0"/>
              <a:t>按一下以編輯母片文字樣式</a:t>
            </a:r>
          </a:p>
          <a:p>
            <a:pPr lvl="1"/>
            <a:r>
              <a:rPr lang="zh-TW" altLang="en-US" noProof="0"/>
              <a:t>第二層</a:t>
            </a:r>
          </a:p>
          <a:p>
            <a:pPr lvl="2"/>
            <a:r>
              <a:rPr lang="zh-TW" altLang="en-US" noProof="0"/>
              <a:t>第三層</a:t>
            </a:r>
          </a:p>
          <a:p>
            <a:pPr lvl="3"/>
            <a:r>
              <a:rPr lang="zh-TW" altLang="en-US" noProof="0"/>
              <a:t>第四層</a:t>
            </a:r>
          </a:p>
          <a:p>
            <a:pPr lvl="4"/>
            <a:r>
              <a:rPr lang="zh-TW" altLang="en-US" noProof="0"/>
              <a:t>第五層</a:t>
            </a:r>
          </a:p>
        </p:txBody>
      </p:sp>
      <p:sp>
        <p:nvSpPr>
          <p:cNvPr id="6" name="頁尾版面配置區 5"/>
          <p:cNvSpPr>
            <a:spLocks noGrp="1"/>
          </p:cNvSpPr>
          <p:nvPr>
            <p:ph type="ftr" sz="quarter" idx="4"/>
          </p:nvPr>
        </p:nvSpPr>
        <p:spPr>
          <a:xfrm>
            <a:off x="0" y="9440646"/>
            <a:ext cx="2949787" cy="496967"/>
          </a:xfrm>
          <a:prstGeom prst="rect">
            <a:avLst/>
          </a:prstGeom>
        </p:spPr>
        <p:txBody>
          <a:bodyPr vert="horz" lIns="91440" tIns="45720" rIns="91440" bIns="45720" rtlCol="0" anchor="b"/>
          <a:lstStyle>
            <a:lvl1pPr algn="l">
              <a:defRPr sz="1200"/>
            </a:lvl1pPr>
          </a:lstStyle>
          <a:p>
            <a:pPr>
              <a:defRPr/>
            </a:pPr>
            <a:endParaRPr lang="zh-TW" altLang="en-US"/>
          </a:p>
        </p:txBody>
      </p:sp>
      <p:sp>
        <p:nvSpPr>
          <p:cNvPr id="7" name="投影片編號版面配置區 6"/>
          <p:cNvSpPr>
            <a:spLocks noGrp="1"/>
          </p:cNvSpPr>
          <p:nvPr>
            <p:ph type="sldNum" sz="quarter" idx="5"/>
          </p:nvPr>
        </p:nvSpPr>
        <p:spPr>
          <a:xfrm>
            <a:off x="3855838" y="9440646"/>
            <a:ext cx="2949787" cy="496967"/>
          </a:xfrm>
          <a:prstGeom prst="rect">
            <a:avLst/>
          </a:prstGeom>
        </p:spPr>
        <p:txBody>
          <a:bodyPr vert="horz" lIns="91440" tIns="45720" rIns="91440" bIns="45720" rtlCol="0" anchor="b"/>
          <a:lstStyle>
            <a:lvl1pPr algn="r">
              <a:defRPr sz="1200"/>
            </a:lvl1pPr>
          </a:lstStyle>
          <a:p>
            <a:pPr>
              <a:defRPr/>
            </a:pPr>
            <a:fld id="{ED75BF75-71C3-4DE7-8046-04D9B23EA865}" type="slidenum">
              <a:rPr lang="zh-TW" altLang="en-US"/>
              <a:pPr>
                <a:defRPr/>
              </a:pPr>
              <a:t>‹#›</a:t>
            </a:fld>
            <a:endParaRPr lang="zh-TW" altLang="en-US"/>
          </a:p>
        </p:txBody>
      </p:sp>
    </p:spTree>
    <p:extLst>
      <p:ext uri="{BB962C8B-B14F-4D97-AF65-F5344CB8AC3E}">
        <p14:creationId xmlns:p14="http://schemas.microsoft.com/office/powerpoint/2010/main" val="391717725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投影片圖像版面配置區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3" name="備忘稿版面配置區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zh-TW" altLang="en-US">
              <a:latin typeface="新細明體" charset="-120"/>
            </a:endParaRPr>
          </a:p>
        </p:txBody>
      </p:sp>
      <p:sp>
        <p:nvSpPr>
          <p:cNvPr id="5124" name="投影片編號版面配置區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eaLnBrk="1" hangingPunct="1"/>
            <a:fld id="{C3075CCC-A9FA-490E-ADCF-B2B980B2FBBA}" type="slidenum">
              <a:rPr lang="zh-TW" altLang="en-US" smtClean="0"/>
              <a:pPr eaLnBrk="1" hangingPunct="1"/>
              <a:t>1</a:t>
            </a:fld>
            <a:endParaRPr lang="zh-TW" altLang="en-US"/>
          </a:p>
        </p:txBody>
      </p:sp>
    </p:spTree>
    <p:extLst>
      <p:ext uri="{BB962C8B-B14F-4D97-AF65-F5344CB8AC3E}">
        <p14:creationId xmlns:p14="http://schemas.microsoft.com/office/powerpoint/2010/main" val="22564352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10"/>
          </p:nvPr>
        </p:nvSpPr>
        <p:spPr/>
        <p:txBody>
          <a:bodyPr/>
          <a:lstStyle/>
          <a:p>
            <a:pPr>
              <a:defRPr/>
            </a:pPr>
            <a:fld id="{ED75BF75-71C3-4DE7-8046-04D9B23EA865}" type="slidenum">
              <a:rPr lang="zh-TW" altLang="en-US" smtClean="0"/>
              <a:pPr>
                <a:defRPr/>
              </a:pPr>
              <a:t>10</a:t>
            </a:fld>
            <a:endParaRPr lang="zh-TW" altLang="en-US"/>
          </a:p>
        </p:txBody>
      </p:sp>
    </p:spTree>
    <p:extLst>
      <p:ext uri="{BB962C8B-B14F-4D97-AF65-F5344CB8AC3E}">
        <p14:creationId xmlns:p14="http://schemas.microsoft.com/office/powerpoint/2010/main" val="210625940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10"/>
          </p:nvPr>
        </p:nvSpPr>
        <p:spPr/>
        <p:txBody>
          <a:bodyPr/>
          <a:lstStyle/>
          <a:p>
            <a:pPr>
              <a:defRPr/>
            </a:pPr>
            <a:fld id="{ED75BF75-71C3-4DE7-8046-04D9B23EA865}" type="slidenum">
              <a:rPr lang="zh-TW" altLang="en-US" smtClean="0"/>
              <a:pPr>
                <a:defRPr/>
              </a:pPr>
              <a:t>11</a:t>
            </a:fld>
            <a:endParaRPr lang="zh-TW" altLang="en-US"/>
          </a:p>
        </p:txBody>
      </p:sp>
    </p:spTree>
    <p:extLst>
      <p:ext uri="{BB962C8B-B14F-4D97-AF65-F5344CB8AC3E}">
        <p14:creationId xmlns:p14="http://schemas.microsoft.com/office/powerpoint/2010/main" val="210625940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10"/>
          </p:nvPr>
        </p:nvSpPr>
        <p:spPr/>
        <p:txBody>
          <a:bodyPr/>
          <a:lstStyle/>
          <a:p>
            <a:pPr>
              <a:defRPr/>
            </a:pPr>
            <a:fld id="{ED75BF75-71C3-4DE7-8046-04D9B23EA865}" type="slidenum">
              <a:rPr lang="zh-TW" altLang="en-US" smtClean="0"/>
              <a:pPr>
                <a:defRPr/>
              </a:pPr>
              <a:t>12</a:t>
            </a:fld>
            <a:endParaRPr lang="zh-TW" altLang="en-US"/>
          </a:p>
        </p:txBody>
      </p:sp>
    </p:spTree>
    <p:extLst>
      <p:ext uri="{BB962C8B-B14F-4D97-AF65-F5344CB8AC3E}">
        <p14:creationId xmlns:p14="http://schemas.microsoft.com/office/powerpoint/2010/main" val="210625940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10"/>
          </p:nvPr>
        </p:nvSpPr>
        <p:spPr/>
        <p:txBody>
          <a:bodyPr/>
          <a:lstStyle/>
          <a:p>
            <a:pPr>
              <a:defRPr/>
            </a:pPr>
            <a:fld id="{ED75BF75-71C3-4DE7-8046-04D9B23EA865}" type="slidenum">
              <a:rPr lang="zh-TW" altLang="en-US" smtClean="0"/>
              <a:pPr>
                <a:defRPr/>
              </a:pPr>
              <a:t>13</a:t>
            </a:fld>
            <a:endParaRPr lang="zh-TW" altLang="en-US"/>
          </a:p>
        </p:txBody>
      </p:sp>
    </p:spTree>
    <p:extLst>
      <p:ext uri="{BB962C8B-B14F-4D97-AF65-F5344CB8AC3E}">
        <p14:creationId xmlns:p14="http://schemas.microsoft.com/office/powerpoint/2010/main" val="210625940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10"/>
          </p:nvPr>
        </p:nvSpPr>
        <p:spPr/>
        <p:txBody>
          <a:bodyPr/>
          <a:lstStyle/>
          <a:p>
            <a:pPr>
              <a:defRPr/>
            </a:pPr>
            <a:fld id="{ED75BF75-71C3-4DE7-8046-04D9B23EA865}" type="slidenum">
              <a:rPr lang="zh-TW" altLang="en-US" smtClean="0"/>
              <a:pPr>
                <a:defRPr/>
              </a:pPr>
              <a:t>14</a:t>
            </a:fld>
            <a:endParaRPr lang="zh-TW" altLang="en-US"/>
          </a:p>
        </p:txBody>
      </p:sp>
    </p:spTree>
    <p:extLst>
      <p:ext uri="{BB962C8B-B14F-4D97-AF65-F5344CB8AC3E}">
        <p14:creationId xmlns:p14="http://schemas.microsoft.com/office/powerpoint/2010/main" val="210625940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10"/>
          </p:nvPr>
        </p:nvSpPr>
        <p:spPr/>
        <p:txBody>
          <a:bodyPr/>
          <a:lstStyle/>
          <a:p>
            <a:pPr>
              <a:defRPr/>
            </a:pPr>
            <a:fld id="{ED75BF75-71C3-4DE7-8046-04D9B23EA865}" type="slidenum">
              <a:rPr lang="zh-TW" altLang="en-US" smtClean="0"/>
              <a:pPr>
                <a:defRPr/>
              </a:pPr>
              <a:t>15</a:t>
            </a:fld>
            <a:endParaRPr lang="zh-TW" altLang="en-US"/>
          </a:p>
        </p:txBody>
      </p:sp>
    </p:spTree>
    <p:extLst>
      <p:ext uri="{BB962C8B-B14F-4D97-AF65-F5344CB8AC3E}">
        <p14:creationId xmlns:p14="http://schemas.microsoft.com/office/powerpoint/2010/main" val="324222315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10"/>
          </p:nvPr>
        </p:nvSpPr>
        <p:spPr/>
        <p:txBody>
          <a:bodyPr/>
          <a:lstStyle/>
          <a:p>
            <a:pPr>
              <a:defRPr/>
            </a:pPr>
            <a:fld id="{ED75BF75-71C3-4DE7-8046-04D9B23EA865}" type="slidenum">
              <a:rPr lang="zh-TW" altLang="en-US" smtClean="0"/>
              <a:pPr>
                <a:defRPr/>
              </a:pPr>
              <a:t>16</a:t>
            </a:fld>
            <a:endParaRPr lang="zh-TW" altLang="en-US"/>
          </a:p>
        </p:txBody>
      </p:sp>
    </p:spTree>
    <p:extLst>
      <p:ext uri="{BB962C8B-B14F-4D97-AF65-F5344CB8AC3E}">
        <p14:creationId xmlns:p14="http://schemas.microsoft.com/office/powerpoint/2010/main" val="346957678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TW" altLang="en-US" dirty="0"/>
              <a:t>依各補助委辦單位的規定或合約的規範。</a:t>
            </a:r>
          </a:p>
        </p:txBody>
      </p:sp>
      <p:sp>
        <p:nvSpPr>
          <p:cNvPr id="4" name="投影片編號版面配置區 3"/>
          <p:cNvSpPr>
            <a:spLocks noGrp="1"/>
          </p:cNvSpPr>
          <p:nvPr>
            <p:ph type="sldNum" sz="quarter" idx="10"/>
          </p:nvPr>
        </p:nvSpPr>
        <p:spPr/>
        <p:txBody>
          <a:bodyPr/>
          <a:lstStyle/>
          <a:p>
            <a:pPr>
              <a:defRPr/>
            </a:pPr>
            <a:fld id="{ED75BF75-71C3-4DE7-8046-04D9B23EA865}" type="slidenum">
              <a:rPr lang="zh-TW" altLang="en-US" smtClean="0"/>
              <a:pPr>
                <a:defRPr/>
              </a:pPr>
              <a:t>17</a:t>
            </a:fld>
            <a:endParaRPr lang="zh-TW" altLang="en-US"/>
          </a:p>
        </p:txBody>
      </p:sp>
    </p:spTree>
    <p:extLst>
      <p:ext uri="{BB962C8B-B14F-4D97-AF65-F5344CB8AC3E}">
        <p14:creationId xmlns:p14="http://schemas.microsoft.com/office/powerpoint/2010/main" val="127953112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10"/>
          </p:nvPr>
        </p:nvSpPr>
        <p:spPr/>
        <p:txBody>
          <a:bodyPr/>
          <a:lstStyle/>
          <a:p>
            <a:pPr>
              <a:defRPr/>
            </a:pPr>
            <a:fld id="{ED75BF75-71C3-4DE7-8046-04D9B23EA865}" type="slidenum">
              <a:rPr lang="zh-TW" altLang="en-US" smtClean="0"/>
              <a:pPr>
                <a:defRPr/>
              </a:pPr>
              <a:t>18</a:t>
            </a:fld>
            <a:endParaRPr lang="zh-TW" altLang="en-US"/>
          </a:p>
        </p:txBody>
      </p:sp>
    </p:spTree>
    <p:extLst>
      <p:ext uri="{BB962C8B-B14F-4D97-AF65-F5344CB8AC3E}">
        <p14:creationId xmlns:p14="http://schemas.microsoft.com/office/powerpoint/2010/main" val="63681800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10"/>
          </p:nvPr>
        </p:nvSpPr>
        <p:spPr/>
        <p:txBody>
          <a:bodyPr/>
          <a:lstStyle/>
          <a:p>
            <a:pPr>
              <a:defRPr/>
            </a:pPr>
            <a:fld id="{ED75BF75-71C3-4DE7-8046-04D9B23EA865}" type="slidenum">
              <a:rPr lang="zh-TW" altLang="en-US" smtClean="0"/>
              <a:pPr>
                <a:defRPr/>
              </a:pPr>
              <a:t>19</a:t>
            </a:fld>
            <a:endParaRPr lang="zh-TW" altLang="en-US"/>
          </a:p>
        </p:txBody>
      </p:sp>
    </p:spTree>
    <p:extLst>
      <p:ext uri="{BB962C8B-B14F-4D97-AF65-F5344CB8AC3E}">
        <p14:creationId xmlns:p14="http://schemas.microsoft.com/office/powerpoint/2010/main" val="63681800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10"/>
          </p:nvPr>
        </p:nvSpPr>
        <p:spPr/>
        <p:txBody>
          <a:bodyPr/>
          <a:lstStyle/>
          <a:p>
            <a:pPr>
              <a:defRPr/>
            </a:pPr>
            <a:fld id="{ED75BF75-71C3-4DE7-8046-04D9B23EA865}" type="slidenum">
              <a:rPr lang="zh-TW" altLang="en-US" smtClean="0"/>
              <a:pPr>
                <a:defRPr/>
              </a:pPr>
              <a:t>2</a:t>
            </a:fld>
            <a:endParaRPr lang="zh-TW" altLang="en-US"/>
          </a:p>
        </p:txBody>
      </p:sp>
    </p:spTree>
    <p:extLst>
      <p:ext uri="{BB962C8B-B14F-4D97-AF65-F5344CB8AC3E}">
        <p14:creationId xmlns:p14="http://schemas.microsoft.com/office/powerpoint/2010/main" val="270197391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10"/>
          </p:nvPr>
        </p:nvSpPr>
        <p:spPr/>
        <p:txBody>
          <a:bodyPr/>
          <a:lstStyle/>
          <a:p>
            <a:pPr>
              <a:defRPr/>
            </a:pPr>
            <a:fld id="{ED75BF75-71C3-4DE7-8046-04D9B23EA865}" type="slidenum">
              <a:rPr lang="zh-TW" altLang="en-US" smtClean="0"/>
              <a:pPr>
                <a:defRPr/>
              </a:pPr>
              <a:t>20</a:t>
            </a:fld>
            <a:endParaRPr lang="zh-TW" altLang="en-US"/>
          </a:p>
        </p:txBody>
      </p:sp>
    </p:spTree>
    <p:extLst>
      <p:ext uri="{BB962C8B-B14F-4D97-AF65-F5344CB8AC3E}">
        <p14:creationId xmlns:p14="http://schemas.microsoft.com/office/powerpoint/2010/main" val="38192545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10"/>
          </p:nvPr>
        </p:nvSpPr>
        <p:spPr/>
        <p:txBody>
          <a:bodyPr/>
          <a:lstStyle/>
          <a:p>
            <a:pPr>
              <a:defRPr/>
            </a:pPr>
            <a:fld id="{ED75BF75-71C3-4DE7-8046-04D9B23EA865}" type="slidenum">
              <a:rPr lang="zh-TW" altLang="en-US" smtClean="0"/>
              <a:pPr>
                <a:defRPr/>
              </a:pPr>
              <a:t>21</a:t>
            </a:fld>
            <a:endParaRPr lang="zh-TW" altLang="en-US"/>
          </a:p>
        </p:txBody>
      </p:sp>
    </p:spTree>
    <p:extLst>
      <p:ext uri="{BB962C8B-B14F-4D97-AF65-F5344CB8AC3E}">
        <p14:creationId xmlns:p14="http://schemas.microsoft.com/office/powerpoint/2010/main" val="193571667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10"/>
          </p:nvPr>
        </p:nvSpPr>
        <p:spPr/>
        <p:txBody>
          <a:bodyPr/>
          <a:lstStyle/>
          <a:p>
            <a:pPr>
              <a:defRPr/>
            </a:pPr>
            <a:fld id="{ED75BF75-71C3-4DE7-8046-04D9B23EA865}" type="slidenum">
              <a:rPr lang="zh-TW" altLang="en-US" smtClean="0"/>
              <a:pPr>
                <a:defRPr/>
              </a:pPr>
              <a:t>22</a:t>
            </a:fld>
            <a:endParaRPr lang="zh-TW" altLang="en-US"/>
          </a:p>
        </p:txBody>
      </p:sp>
    </p:spTree>
    <p:extLst>
      <p:ext uri="{BB962C8B-B14F-4D97-AF65-F5344CB8AC3E}">
        <p14:creationId xmlns:p14="http://schemas.microsoft.com/office/powerpoint/2010/main" val="65473053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10"/>
          </p:nvPr>
        </p:nvSpPr>
        <p:spPr/>
        <p:txBody>
          <a:bodyPr/>
          <a:lstStyle/>
          <a:p>
            <a:pPr>
              <a:defRPr/>
            </a:pPr>
            <a:fld id="{ED75BF75-71C3-4DE7-8046-04D9B23EA865}" type="slidenum">
              <a:rPr lang="zh-TW" altLang="en-US" smtClean="0"/>
              <a:pPr>
                <a:defRPr/>
              </a:pPr>
              <a:t>23</a:t>
            </a:fld>
            <a:endParaRPr lang="zh-TW" altLang="en-US"/>
          </a:p>
        </p:txBody>
      </p:sp>
    </p:spTree>
    <p:extLst>
      <p:ext uri="{BB962C8B-B14F-4D97-AF65-F5344CB8AC3E}">
        <p14:creationId xmlns:p14="http://schemas.microsoft.com/office/powerpoint/2010/main" val="283390819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10"/>
          </p:nvPr>
        </p:nvSpPr>
        <p:spPr/>
        <p:txBody>
          <a:bodyPr/>
          <a:lstStyle/>
          <a:p>
            <a:pPr>
              <a:defRPr/>
            </a:pPr>
            <a:fld id="{ED75BF75-71C3-4DE7-8046-04D9B23EA865}" type="slidenum">
              <a:rPr lang="zh-TW" altLang="en-US" smtClean="0"/>
              <a:pPr>
                <a:defRPr/>
              </a:pPr>
              <a:t>24</a:t>
            </a:fld>
            <a:endParaRPr lang="zh-TW" altLang="en-US"/>
          </a:p>
        </p:txBody>
      </p:sp>
    </p:spTree>
    <p:extLst>
      <p:ext uri="{BB962C8B-B14F-4D97-AF65-F5344CB8AC3E}">
        <p14:creationId xmlns:p14="http://schemas.microsoft.com/office/powerpoint/2010/main" val="375771054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10"/>
          </p:nvPr>
        </p:nvSpPr>
        <p:spPr/>
        <p:txBody>
          <a:bodyPr/>
          <a:lstStyle/>
          <a:p>
            <a:pPr>
              <a:defRPr/>
            </a:pPr>
            <a:fld id="{ED75BF75-71C3-4DE7-8046-04D9B23EA865}" type="slidenum">
              <a:rPr lang="zh-TW" altLang="en-US" smtClean="0"/>
              <a:pPr>
                <a:defRPr/>
              </a:pPr>
              <a:t>25</a:t>
            </a:fld>
            <a:endParaRPr lang="zh-TW" altLang="en-US"/>
          </a:p>
        </p:txBody>
      </p:sp>
    </p:spTree>
    <p:extLst>
      <p:ext uri="{BB962C8B-B14F-4D97-AF65-F5344CB8AC3E}">
        <p14:creationId xmlns:p14="http://schemas.microsoft.com/office/powerpoint/2010/main" val="318292115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10"/>
          </p:nvPr>
        </p:nvSpPr>
        <p:spPr/>
        <p:txBody>
          <a:bodyPr/>
          <a:lstStyle/>
          <a:p>
            <a:pPr>
              <a:defRPr/>
            </a:pPr>
            <a:fld id="{ED75BF75-71C3-4DE7-8046-04D9B23EA865}" type="slidenum">
              <a:rPr lang="zh-TW" altLang="en-US" smtClean="0"/>
              <a:pPr>
                <a:defRPr/>
              </a:pPr>
              <a:t>26</a:t>
            </a:fld>
            <a:endParaRPr lang="zh-TW" altLang="en-US"/>
          </a:p>
        </p:txBody>
      </p:sp>
    </p:spTree>
    <p:extLst>
      <p:ext uri="{BB962C8B-B14F-4D97-AF65-F5344CB8AC3E}">
        <p14:creationId xmlns:p14="http://schemas.microsoft.com/office/powerpoint/2010/main" val="210859310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10"/>
          </p:nvPr>
        </p:nvSpPr>
        <p:spPr/>
        <p:txBody>
          <a:bodyPr/>
          <a:lstStyle/>
          <a:p>
            <a:pPr>
              <a:defRPr/>
            </a:pPr>
            <a:fld id="{ED75BF75-71C3-4DE7-8046-04D9B23EA865}" type="slidenum">
              <a:rPr lang="zh-TW" altLang="en-US" smtClean="0"/>
              <a:pPr>
                <a:defRPr/>
              </a:pPr>
              <a:t>41</a:t>
            </a:fld>
            <a:endParaRPr lang="zh-TW" altLang="en-US"/>
          </a:p>
        </p:txBody>
      </p:sp>
    </p:spTree>
    <p:extLst>
      <p:ext uri="{BB962C8B-B14F-4D97-AF65-F5344CB8AC3E}">
        <p14:creationId xmlns:p14="http://schemas.microsoft.com/office/powerpoint/2010/main" val="1230150003"/>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10"/>
          </p:nvPr>
        </p:nvSpPr>
        <p:spPr/>
        <p:txBody>
          <a:bodyPr/>
          <a:lstStyle/>
          <a:p>
            <a:pPr>
              <a:defRPr/>
            </a:pPr>
            <a:fld id="{ED75BF75-71C3-4DE7-8046-04D9B23EA865}" type="slidenum">
              <a:rPr lang="zh-TW" altLang="en-US" smtClean="0"/>
              <a:pPr>
                <a:defRPr/>
              </a:pPr>
              <a:t>42</a:t>
            </a:fld>
            <a:endParaRPr lang="zh-TW" altLang="en-US"/>
          </a:p>
        </p:txBody>
      </p:sp>
    </p:spTree>
    <p:extLst>
      <p:ext uri="{BB962C8B-B14F-4D97-AF65-F5344CB8AC3E}">
        <p14:creationId xmlns:p14="http://schemas.microsoft.com/office/powerpoint/2010/main" val="272951423"/>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10"/>
          </p:nvPr>
        </p:nvSpPr>
        <p:spPr/>
        <p:txBody>
          <a:bodyPr/>
          <a:lstStyle/>
          <a:p>
            <a:pPr>
              <a:defRPr/>
            </a:pPr>
            <a:fld id="{ED75BF75-71C3-4DE7-8046-04D9B23EA865}" type="slidenum">
              <a:rPr lang="zh-TW" altLang="en-US" smtClean="0"/>
              <a:pPr>
                <a:defRPr/>
              </a:pPr>
              <a:t>43</a:t>
            </a:fld>
            <a:endParaRPr lang="zh-TW" altLang="en-US"/>
          </a:p>
        </p:txBody>
      </p:sp>
    </p:spTree>
    <p:extLst>
      <p:ext uri="{BB962C8B-B14F-4D97-AF65-F5344CB8AC3E}">
        <p14:creationId xmlns:p14="http://schemas.microsoft.com/office/powerpoint/2010/main" val="119541983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10"/>
          </p:nvPr>
        </p:nvSpPr>
        <p:spPr/>
        <p:txBody>
          <a:bodyPr/>
          <a:lstStyle/>
          <a:p>
            <a:pPr>
              <a:defRPr/>
            </a:pPr>
            <a:fld id="{ED75BF75-71C3-4DE7-8046-04D9B23EA865}" type="slidenum">
              <a:rPr lang="zh-TW" altLang="en-US" smtClean="0"/>
              <a:pPr>
                <a:defRPr/>
              </a:pPr>
              <a:t>3</a:t>
            </a:fld>
            <a:endParaRPr lang="zh-TW" altLang="en-US"/>
          </a:p>
        </p:txBody>
      </p:sp>
    </p:spTree>
    <p:extLst>
      <p:ext uri="{BB962C8B-B14F-4D97-AF65-F5344CB8AC3E}">
        <p14:creationId xmlns:p14="http://schemas.microsoft.com/office/powerpoint/2010/main" val="141612606"/>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10"/>
          </p:nvPr>
        </p:nvSpPr>
        <p:spPr/>
        <p:txBody>
          <a:bodyPr/>
          <a:lstStyle/>
          <a:p>
            <a:pPr>
              <a:defRPr/>
            </a:pPr>
            <a:fld id="{ED75BF75-71C3-4DE7-8046-04D9B23EA865}" type="slidenum">
              <a:rPr lang="zh-TW" altLang="en-US" smtClean="0"/>
              <a:pPr>
                <a:defRPr/>
              </a:pPr>
              <a:t>44</a:t>
            </a:fld>
            <a:endParaRPr lang="zh-TW" altLang="en-US"/>
          </a:p>
        </p:txBody>
      </p:sp>
    </p:spTree>
    <p:extLst>
      <p:ext uri="{BB962C8B-B14F-4D97-AF65-F5344CB8AC3E}">
        <p14:creationId xmlns:p14="http://schemas.microsoft.com/office/powerpoint/2010/main" val="1959139914"/>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10"/>
          </p:nvPr>
        </p:nvSpPr>
        <p:spPr/>
        <p:txBody>
          <a:bodyPr/>
          <a:lstStyle/>
          <a:p>
            <a:pPr>
              <a:defRPr/>
            </a:pPr>
            <a:fld id="{ED75BF75-71C3-4DE7-8046-04D9B23EA865}" type="slidenum">
              <a:rPr lang="zh-TW" altLang="en-US" smtClean="0"/>
              <a:pPr>
                <a:defRPr/>
              </a:pPr>
              <a:t>46</a:t>
            </a:fld>
            <a:endParaRPr lang="zh-TW" altLang="en-US"/>
          </a:p>
        </p:txBody>
      </p:sp>
    </p:spTree>
    <p:extLst>
      <p:ext uri="{BB962C8B-B14F-4D97-AF65-F5344CB8AC3E}">
        <p14:creationId xmlns:p14="http://schemas.microsoft.com/office/powerpoint/2010/main" val="2934917636"/>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10"/>
          </p:nvPr>
        </p:nvSpPr>
        <p:spPr/>
        <p:txBody>
          <a:bodyPr/>
          <a:lstStyle/>
          <a:p>
            <a:pPr>
              <a:defRPr/>
            </a:pPr>
            <a:fld id="{ED75BF75-71C3-4DE7-8046-04D9B23EA865}" type="slidenum">
              <a:rPr lang="zh-TW" altLang="en-US" smtClean="0"/>
              <a:pPr>
                <a:defRPr/>
              </a:pPr>
              <a:t>47</a:t>
            </a:fld>
            <a:endParaRPr lang="zh-TW" altLang="en-US"/>
          </a:p>
        </p:txBody>
      </p:sp>
    </p:spTree>
    <p:extLst>
      <p:ext uri="{BB962C8B-B14F-4D97-AF65-F5344CB8AC3E}">
        <p14:creationId xmlns:p14="http://schemas.microsoft.com/office/powerpoint/2010/main" val="1014250266"/>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10"/>
          </p:nvPr>
        </p:nvSpPr>
        <p:spPr/>
        <p:txBody>
          <a:bodyPr/>
          <a:lstStyle/>
          <a:p>
            <a:pPr>
              <a:defRPr/>
            </a:pPr>
            <a:fld id="{ED75BF75-71C3-4DE7-8046-04D9B23EA865}" type="slidenum">
              <a:rPr lang="zh-TW" altLang="en-US" smtClean="0"/>
              <a:pPr>
                <a:defRPr/>
              </a:pPr>
              <a:t>48</a:t>
            </a:fld>
            <a:endParaRPr lang="zh-TW" altLang="en-US"/>
          </a:p>
        </p:txBody>
      </p:sp>
    </p:spTree>
    <p:extLst>
      <p:ext uri="{BB962C8B-B14F-4D97-AF65-F5344CB8AC3E}">
        <p14:creationId xmlns:p14="http://schemas.microsoft.com/office/powerpoint/2010/main" val="877293408"/>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10"/>
          </p:nvPr>
        </p:nvSpPr>
        <p:spPr/>
        <p:txBody>
          <a:bodyPr/>
          <a:lstStyle/>
          <a:p>
            <a:pPr>
              <a:defRPr/>
            </a:pPr>
            <a:fld id="{ED75BF75-71C3-4DE7-8046-04D9B23EA865}" type="slidenum">
              <a:rPr lang="zh-TW" altLang="en-US" smtClean="0"/>
              <a:pPr>
                <a:defRPr/>
              </a:pPr>
              <a:t>49</a:t>
            </a:fld>
            <a:endParaRPr lang="zh-TW" altLang="en-US"/>
          </a:p>
        </p:txBody>
      </p:sp>
    </p:spTree>
    <p:extLst>
      <p:ext uri="{BB962C8B-B14F-4D97-AF65-F5344CB8AC3E}">
        <p14:creationId xmlns:p14="http://schemas.microsoft.com/office/powerpoint/2010/main" val="1858735948"/>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10"/>
          </p:nvPr>
        </p:nvSpPr>
        <p:spPr/>
        <p:txBody>
          <a:bodyPr/>
          <a:lstStyle/>
          <a:p>
            <a:pPr>
              <a:defRPr/>
            </a:pPr>
            <a:fld id="{ED75BF75-71C3-4DE7-8046-04D9B23EA865}" type="slidenum">
              <a:rPr lang="zh-TW" altLang="en-US" smtClean="0"/>
              <a:pPr>
                <a:defRPr/>
              </a:pPr>
              <a:t>50</a:t>
            </a:fld>
            <a:endParaRPr lang="zh-TW" altLang="en-US"/>
          </a:p>
        </p:txBody>
      </p:sp>
    </p:spTree>
    <p:extLst>
      <p:ext uri="{BB962C8B-B14F-4D97-AF65-F5344CB8AC3E}">
        <p14:creationId xmlns:p14="http://schemas.microsoft.com/office/powerpoint/2010/main" val="1453964898"/>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10"/>
          </p:nvPr>
        </p:nvSpPr>
        <p:spPr/>
        <p:txBody>
          <a:bodyPr/>
          <a:lstStyle/>
          <a:p>
            <a:pPr>
              <a:defRPr/>
            </a:pPr>
            <a:fld id="{ED75BF75-71C3-4DE7-8046-04D9B23EA865}" type="slidenum">
              <a:rPr lang="zh-TW" altLang="en-US" smtClean="0"/>
              <a:pPr>
                <a:defRPr/>
              </a:pPr>
              <a:t>51</a:t>
            </a:fld>
            <a:endParaRPr lang="zh-TW" altLang="en-US"/>
          </a:p>
        </p:txBody>
      </p:sp>
    </p:spTree>
    <p:extLst>
      <p:ext uri="{BB962C8B-B14F-4D97-AF65-F5344CB8AC3E}">
        <p14:creationId xmlns:p14="http://schemas.microsoft.com/office/powerpoint/2010/main" val="41368283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10"/>
          </p:nvPr>
        </p:nvSpPr>
        <p:spPr/>
        <p:txBody>
          <a:bodyPr/>
          <a:lstStyle/>
          <a:p>
            <a:pPr>
              <a:defRPr/>
            </a:pPr>
            <a:fld id="{ED75BF75-71C3-4DE7-8046-04D9B23EA865}" type="slidenum">
              <a:rPr lang="zh-TW" altLang="en-US" smtClean="0"/>
              <a:pPr>
                <a:defRPr/>
              </a:pPr>
              <a:t>4</a:t>
            </a:fld>
            <a:endParaRPr lang="zh-TW" altLang="en-US"/>
          </a:p>
        </p:txBody>
      </p:sp>
    </p:spTree>
    <p:extLst>
      <p:ext uri="{BB962C8B-B14F-4D97-AF65-F5344CB8AC3E}">
        <p14:creationId xmlns:p14="http://schemas.microsoft.com/office/powerpoint/2010/main" val="210625940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10"/>
          </p:nvPr>
        </p:nvSpPr>
        <p:spPr/>
        <p:txBody>
          <a:bodyPr/>
          <a:lstStyle/>
          <a:p>
            <a:pPr>
              <a:defRPr/>
            </a:pPr>
            <a:fld id="{ED75BF75-71C3-4DE7-8046-04D9B23EA865}" type="slidenum">
              <a:rPr lang="zh-TW" altLang="en-US" smtClean="0"/>
              <a:pPr>
                <a:defRPr/>
              </a:pPr>
              <a:t>5</a:t>
            </a:fld>
            <a:endParaRPr lang="zh-TW" altLang="en-US"/>
          </a:p>
        </p:txBody>
      </p:sp>
    </p:spTree>
    <p:extLst>
      <p:ext uri="{BB962C8B-B14F-4D97-AF65-F5344CB8AC3E}">
        <p14:creationId xmlns:p14="http://schemas.microsoft.com/office/powerpoint/2010/main" val="210625940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10"/>
          </p:nvPr>
        </p:nvSpPr>
        <p:spPr/>
        <p:txBody>
          <a:bodyPr/>
          <a:lstStyle/>
          <a:p>
            <a:pPr>
              <a:defRPr/>
            </a:pPr>
            <a:fld id="{ED75BF75-71C3-4DE7-8046-04D9B23EA865}" type="slidenum">
              <a:rPr lang="zh-TW" altLang="en-US" smtClean="0"/>
              <a:pPr>
                <a:defRPr/>
              </a:pPr>
              <a:t>6</a:t>
            </a:fld>
            <a:endParaRPr lang="zh-TW" altLang="en-US"/>
          </a:p>
        </p:txBody>
      </p:sp>
    </p:spTree>
    <p:extLst>
      <p:ext uri="{BB962C8B-B14F-4D97-AF65-F5344CB8AC3E}">
        <p14:creationId xmlns:p14="http://schemas.microsoft.com/office/powerpoint/2010/main" val="210625940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10"/>
          </p:nvPr>
        </p:nvSpPr>
        <p:spPr/>
        <p:txBody>
          <a:bodyPr/>
          <a:lstStyle/>
          <a:p>
            <a:pPr>
              <a:defRPr/>
            </a:pPr>
            <a:fld id="{ED75BF75-71C3-4DE7-8046-04D9B23EA865}" type="slidenum">
              <a:rPr lang="zh-TW" altLang="en-US" smtClean="0"/>
              <a:pPr>
                <a:defRPr/>
              </a:pPr>
              <a:t>7</a:t>
            </a:fld>
            <a:endParaRPr lang="zh-TW" altLang="en-US"/>
          </a:p>
        </p:txBody>
      </p:sp>
    </p:spTree>
    <p:extLst>
      <p:ext uri="{BB962C8B-B14F-4D97-AF65-F5344CB8AC3E}">
        <p14:creationId xmlns:p14="http://schemas.microsoft.com/office/powerpoint/2010/main" val="210625940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10"/>
          </p:nvPr>
        </p:nvSpPr>
        <p:spPr/>
        <p:txBody>
          <a:bodyPr/>
          <a:lstStyle/>
          <a:p>
            <a:pPr>
              <a:defRPr/>
            </a:pPr>
            <a:fld id="{ED75BF75-71C3-4DE7-8046-04D9B23EA865}" type="slidenum">
              <a:rPr lang="zh-TW" altLang="en-US" smtClean="0"/>
              <a:pPr>
                <a:defRPr/>
              </a:pPr>
              <a:t>8</a:t>
            </a:fld>
            <a:endParaRPr lang="zh-TW" altLang="en-US"/>
          </a:p>
        </p:txBody>
      </p:sp>
    </p:spTree>
    <p:extLst>
      <p:ext uri="{BB962C8B-B14F-4D97-AF65-F5344CB8AC3E}">
        <p14:creationId xmlns:p14="http://schemas.microsoft.com/office/powerpoint/2010/main" val="210625940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10"/>
          </p:nvPr>
        </p:nvSpPr>
        <p:spPr/>
        <p:txBody>
          <a:bodyPr/>
          <a:lstStyle/>
          <a:p>
            <a:pPr>
              <a:defRPr/>
            </a:pPr>
            <a:fld id="{ED75BF75-71C3-4DE7-8046-04D9B23EA865}" type="slidenum">
              <a:rPr lang="zh-TW" altLang="en-US" smtClean="0"/>
              <a:pPr>
                <a:defRPr/>
              </a:pPr>
              <a:t>9</a:t>
            </a:fld>
            <a:endParaRPr lang="zh-TW" altLang="en-US"/>
          </a:p>
        </p:txBody>
      </p:sp>
    </p:spTree>
    <p:extLst>
      <p:ext uri="{BB962C8B-B14F-4D97-AF65-F5344CB8AC3E}">
        <p14:creationId xmlns:p14="http://schemas.microsoft.com/office/powerpoint/2010/main" val="210625940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標題投影片">
    <p:spTree>
      <p:nvGrpSpPr>
        <p:cNvPr id="1" name=""/>
        <p:cNvGrpSpPr/>
        <p:nvPr/>
      </p:nvGrpSpPr>
      <p:grpSpPr>
        <a:xfrm>
          <a:off x="0" y="0"/>
          <a:ext cx="0" cy="0"/>
          <a:chOff x="0" y="0"/>
          <a:chExt cx="0" cy="0"/>
        </a:xfrm>
      </p:grpSpPr>
      <p:pic>
        <p:nvPicPr>
          <p:cNvPr id="4" name="Picture 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4" name="Rectangle 2"/>
          <p:cNvSpPr>
            <a:spLocks noGrp="1" noChangeArrowheads="1"/>
          </p:cNvSpPr>
          <p:nvPr>
            <p:ph type="ctrTitle"/>
          </p:nvPr>
        </p:nvSpPr>
        <p:spPr>
          <a:xfrm>
            <a:off x="685800" y="2130425"/>
            <a:ext cx="7772400" cy="1470025"/>
          </a:xfrm>
        </p:spPr>
        <p:txBody>
          <a:bodyPr/>
          <a:lstStyle>
            <a:lvl1pPr>
              <a:defRPr/>
            </a:lvl1pPr>
          </a:lstStyle>
          <a:p>
            <a:r>
              <a:rPr lang="zh-TW" altLang="en-US"/>
              <a:t>按一下以編輯母片標題樣式</a:t>
            </a:r>
            <a:endParaRPr lang="en-US" altLang="zh-TW"/>
          </a:p>
        </p:txBody>
      </p:sp>
      <p:sp>
        <p:nvSpPr>
          <p:cNvPr id="3075" name="Rectangle 3"/>
          <p:cNvSpPr>
            <a:spLocks noGrp="1" noChangeArrowheads="1"/>
          </p:cNvSpPr>
          <p:nvPr>
            <p:ph type="subTitle" idx="1"/>
          </p:nvPr>
        </p:nvSpPr>
        <p:spPr>
          <a:xfrm>
            <a:off x="1371600" y="3886200"/>
            <a:ext cx="6400800" cy="1752600"/>
          </a:xfrm>
        </p:spPr>
        <p:txBody>
          <a:bodyPr/>
          <a:lstStyle>
            <a:lvl1pPr marL="0" indent="0" algn="ctr">
              <a:buFontTx/>
              <a:buNone/>
              <a:defRPr/>
            </a:lvl1pPr>
          </a:lstStyle>
          <a:p>
            <a:r>
              <a:rPr lang="zh-TW" altLang="en-US"/>
              <a:t>按一下以編輯母片副標題樣式</a:t>
            </a:r>
            <a:endParaRPr lang="en-US" altLang="zh-TW"/>
          </a:p>
        </p:txBody>
      </p:sp>
      <p:sp>
        <p:nvSpPr>
          <p:cNvPr id="5" name="Rectangle 8"/>
          <p:cNvSpPr>
            <a:spLocks noGrp="1" noChangeArrowheads="1"/>
          </p:cNvSpPr>
          <p:nvPr>
            <p:ph type="dt" sz="half" idx="10"/>
          </p:nvPr>
        </p:nvSpPr>
        <p:spPr/>
        <p:txBody>
          <a:bodyPr/>
          <a:lstStyle>
            <a:lvl1pPr>
              <a:defRPr/>
            </a:lvl1pPr>
          </a:lstStyle>
          <a:p>
            <a:pPr>
              <a:defRPr/>
            </a:pPr>
            <a:endParaRPr lang="en-US" altLang="zh-TW"/>
          </a:p>
        </p:txBody>
      </p:sp>
      <p:sp>
        <p:nvSpPr>
          <p:cNvPr id="6" name="Rectangle 9"/>
          <p:cNvSpPr>
            <a:spLocks noGrp="1" noChangeArrowheads="1"/>
          </p:cNvSpPr>
          <p:nvPr>
            <p:ph type="ftr" sz="quarter" idx="11"/>
          </p:nvPr>
        </p:nvSpPr>
        <p:spPr/>
        <p:txBody>
          <a:bodyPr/>
          <a:lstStyle>
            <a:lvl1pPr>
              <a:defRPr/>
            </a:lvl1pPr>
          </a:lstStyle>
          <a:p>
            <a:pPr>
              <a:defRPr/>
            </a:pPr>
            <a:endParaRPr lang="en-US" altLang="zh-TW"/>
          </a:p>
        </p:txBody>
      </p:sp>
      <p:sp>
        <p:nvSpPr>
          <p:cNvPr id="7" name="Rectangle 10"/>
          <p:cNvSpPr>
            <a:spLocks noGrp="1" noChangeArrowheads="1"/>
          </p:cNvSpPr>
          <p:nvPr>
            <p:ph type="sldNum" sz="quarter" idx="12"/>
          </p:nvPr>
        </p:nvSpPr>
        <p:spPr/>
        <p:txBody>
          <a:bodyPr/>
          <a:lstStyle>
            <a:lvl1pPr>
              <a:defRPr/>
            </a:lvl1pPr>
          </a:lstStyle>
          <a:p>
            <a:pPr>
              <a:defRPr/>
            </a:pPr>
            <a:fld id="{33DD9C5A-DC6D-4622-A297-B0DCFA9AA10B}" type="slidenum">
              <a:rPr lang="en-US" altLang="zh-TW"/>
              <a:pPr>
                <a:defRPr/>
              </a:pPr>
              <a:t>‹#›</a:t>
            </a:fld>
            <a:endParaRPr lang="en-US" altLang="zh-TW"/>
          </a:p>
        </p:txBody>
      </p:sp>
    </p:spTree>
    <p:extLst>
      <p:ext uri="{BB962C8B-B14F-4D97-AF65-F5344CB8AC3E}">
        <p14:creationId xmlns:p14="http://schemas.microsoft.com/office/powerpoint/2010/main" val="34309307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直排文字版面配置區 2"/>
          <p:cNvSpPr>
            <a:spLocks noGrp="1"/>
          </p:cNvSpPr>
          <p:nvPr>
            <p:ph type="body" orient="vert" idx="1"/>
          </p:nvPr>
        </p:nvSpPr>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zh-TW"/>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zh-TW"/>
          </a:p>
        </p:txBody>
      </p:sp>
      <p:sp>
        <p:nvSpPr>
          <p:cNvPr id="6" name="Rectangle 6"/>
          <p:cNvSpPr>
            <a:spLocks noGrp="1" noChangeArrowheads="1"/>
          </p:cNvSpPr>
          <p:nvPr>
            <p:ph type="sldNum" sz="quarter" idx="12"/>
          </p:nvPr>
        </p:nvSpPr>
        <p:spPr>
          <a:ln/>
        </p:spPr>
        <p:txBody>
          <a:bodyPr/>
          <a:lstStyle>
            <a:lvl1pPr>
              <a:defRPr/>
            </a:lvl1pPr>
          </a:lstStyle>
          <a:p>
            <a:pPr>
              <a:defRPr/>
            </a:pPr>
            <a:fld id="{0A38E0CD-6670-4412-A505-8389C470B0C5}" type="slidenum">
              <a:rPr lang="en-US" altLang="zh-TW"/>
              <a:pPr>
                <a:defRPr/>
              </a:pPr>
              <a:t>‹#›</a:t>
            </a:fld>
            <a:endParaRPr lang="en-US" altLang="zh-TW"/>
          </a:p>
        </p:txBody>
      </p:sp>
    </p:spTree>
    <p:extLst>
      <p:ext uri="{BB962C8B-B14F-4D97-AF65-F5344CB8AC3E}">
        <p14:creationId xmlns:p14="http://schemas.microsoft.com/office/powerpoint/2010/main" val="19207649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6629400" y="579438"/>
            <a:ext cx="2057400" cy="5211762"/>
          </a:xfrm>
        </p:spPr>
        <p:txBody>
          <a:bodyPr vert="eaVert"/>
          <a:lstStyle/>
          <a:p>
            <a:r>
              <a:rPr lang="zh-TW" altLang="en-US"/>
              <a:t>按一下以編輯母片標題樣式</a:t>
            </a:r>
          </a:p>
        </p:txBody>
      </p:sp>
      <p:sp>
        <p:nvSpPr>
          <p:cNvPr id="3" name="直排文字版面配置區 2"/>
          <p:cNvSpPr>
            <a:spLocks noGrp="1"/>
          </p:cNvSpPr>
          <p:nvPr>
            <p:ph type="body" orient="vert" idx="1"/>
          </p:nvPr>
        </p:nvSpPr>
        <p:spPr>
          <a:xfrm>
            <a:off x="457200" y="579438"/>
            <a:ext cx="6019800" cy="5211762"/>
          </a:xfrm>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zh-TW"/>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zh-TW"/>
          </a:p>
        </p:txBody>
      </p:sp>
      <p:sp>
        <p:nvSpPr>
          <p:cNvPr id="6" name="Rectangle 6"/>
          <p:cNvSpPr>
            <a:spLocks noGrp="1" noChangeArrowheads="1"/>
          </p:cNvSpPr>
          <p:nvPr>
            <p:ph type="sldNum" sz="quarter" idx="12"/>
          </p:nvPr>
        </p:nvSpPr>
        <p:spPr>
          <a:ln/>
        </p:spPr>
        <p:txBody>
          <a:bodyPr/>
          <a:lstStyle>
            <a:lvl1pPr>
              <a:defRPr/>
            </a:lvl1pPr>
          </a:lstStyle>
          <a:p>
            <a:pPr>
              <a:defRPr/>
            </a:pPr>
            <a:fld id="{9EAF0A2A-612E-4B3F-9766-FB230AEA1C2A}" type="slidenum">
              <a:rPr lang="en-US" altLang="zh-TW"/>
              <a:pPr>
                <a:defRPr/>
              </a:pPr>
              <a:t>‹#›</a:t>
            </a:fld>
            <a:endParaRPr lang="en-US" altLang="zh-TW"/>
          </a:p>
        </p:txBody>
      </p:sp>
    </p:spTree>
    <p:extLst>
      <p:ext uri="{BB962C8B-B14F-4D97-AF65-F5344CB8AC3E}">
        <p14:creationId xmlns:p14="http://schemas.microsoft.com/office/powerpoint/2010/main" val="184744833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標題投影片">
    <p:spTree>
      <p:nvGrpSpPr>
        <p:cNvPr id="1" name=""/>
        <p:cNvGrpSpPr/>
        <p:nvPr/>
      </p:nvGrpSpPr>
      <p:grpSpPr>
        <a:xfrm>
          <a:off x="0" y="0"/>
          <a:ext cx="0" cy="0"/>
          <a:chOff x="0" y="0"/>
          <a:chExt cx="0" cy="0"/>
        </a:xfrm>
      </p:grpSpPr>
      <p:sp>
        <p:nvSpPr>
          <p:cNvPr id="4100" name="Rectangle 4"/>
          <p:cNvSpPr>
            <a:spLocks noGrp="1" noChangeArrowheads="1"/>
          </p:cNvSpPr>
          <p:nvPr>
            <p:ph type="dt" sz="half" idx="2"/>
          </p:nvPr>
        </p:nvSpPr>
        <p:spPr/>
        <p:txBody>
          <a:bodyPr/>
          <a:lstStyle>
            <a:lvl1pPr>
              <a:defRPr/>
            </a:lvl1pPr>
          </a:lstStyle>
          <a:p>
            <a:endParaRPr lang="en-US" altLang="zh-TW"/>
          </a:p>
        </p:txBody>
      </p:sp>
      <p:sp>
        <p:nvSpPr>
          <p:cNvPr id="4101" name="Rectangle 5"/>
          <p:cNvSpPr>
            <a:spLocks noGrp="1" noChangeArrowheads="1"/>
          </p:cNvSpPr>
          <p:nvPr>
            <p:ph type="ftr" sz="quarter" idx="3"/>
          </p:nvPr>
        </p:nvSpPr>
        <p:spPr/>
        <p:txBody>
          <a:bodyPr/>
          <a:lstStyle>
            <a:lvl1pPr>
              <a:defRPr/>
            </a:lvl1pPr>
          </a:lstStyle>
          <a:p>
            <a:endParaRPr lang="en-US" altLang="zh-TW"/>
          </a:p>
        </p:txBody>
      </p:sp>
      <p:sp>
        <p:nvSpPr>
          <p:cNvPr id="4102" name="Rectangle 6"/>
          <p:cNvSpPr>
            <a:spLocks noGrp="1" noChangeArrowheads="1"/>
          </p:cNvSpPr>
          <p:nvPr>
            <p:ph type="sldNum" sz="quarter" idx="4"/>
          </p:nvPr>
        </p:nvSpPr>
        <p:spPr/>
        <p:txBody>
          <a:bodyPr/>
          <a:lstStyle>
            <a:lvl1pPr>
              <a:defRPr/>
            </a:lvl1pPr>
          </a:lstStyle>
          <a:p>
            <a:fld id="{2F7EB6CB-33BE-4801-AB38-4E53BC7E4E50}" type="slidenum">
              <a:rPr lang="en-US" altLang="zh-TW"/>
              <a:pPr/>
              <a:t>‹#›</a:t>
            </a:fld>
            <a:endParaRPr lang="en-US" altLang="zh-TW"/>
          </a:p>
        </p:txBody>
      </p:sp>
      <p:grpSp>
        <p:nvGrpSpPr>
          <p:cNvPr id="4103" name="Group 7"/>
          <p:cNvGrpSpPr>
            <a:grpSpLocks/>
          </p:cNvGrpSpPr>
          <p:nvPr/>
        </p:nvGrpSpPr>
        <p:grpSpPr bwMode="auto">
          <a:xfrm>
            <a:off x="6011863" y="188913"/>
            <a:ext cx="2881312" cy="2159000"/>
            <a:chOff x="3787" y="119"/>
            <a:chExt cx="1815" cy="1360"/>
          </a:xfrm>
        </p:grpSpPr>
        <p:sp>
          <p:nvSpPr>
            <p:cNvPr id="4104" name="AutoShape 8"/>
            <p:cNvSpPr>
              <a:spLocks noChangeArrowheads="1"/>
            </p:cNvSpPr>
            <p:nvPr/>
          </p:nvSpPr>
          <p:spPr bwMode="auto">
            <a:xfrm>
              <a:off x="3787" y="119"/>
              <a:ext cx="1361" cy="998"/>
            </a:xfrm>
            <a:prstGeom prst="cloudCallout">
              <a:avLst>
                <a:gd name="adj1" fmla="val 85194"/>
                <a:gd name="adj2" fmla="val -44491"/>
              </a:avLst>
            </a:prstGeom>
            <a:solidFill>
              <a:schemeClr val="accent1">
                <a:alpha val="75000"/>
              </a:schemeClr>
            </a:solidFill>
            <a:ln w="9525">
              <a:solidFill>
                <a:schemeClr val="tx1"/>
              </a:solidFill>
              <a:round/>
              <a:headEnd/>
              <a:tailEnd/>
            </a:ln>
            <a:effectLst>
              <a:outerShdw dist="71842" dir="2700000" algn="ctr" rotWithShape="0">
                <a:schemeClr val="bg2">
                  <a:alpha val="50000"/>
                </a:schemeClr>
              </a:outerShdw>
            </a:effectLst>
          </p:spPr>
          <p:txBody>
            <a:bodyPr/>
            <a:lstStyle/>
            <a:p>
              <a:pPr algn="ctr"/>
              <a:endParaRPr lang="zh-TW" altLang="zh-TW"/>
            </a:p>
          </p:txBody>
        </p:sp>
        <p:sp>
          <p:nvSpPr>
            <p:cNvPr id="4105" name="Oval 9"/>
            <p:cNvSpPr>
              <a:spLocks noChangeArrowheads="1"/>
            </p:cNvSpPr>
            <p:nvPr/>
          </p:nvSpPr>
          <p:spPr bwMode="auto">
            <a:xfrm>
              <a:off x="4648" y="402"/>
              <a:ext cx="91" cy="96"/>
            </a:xfrm>
            <a:prstGeom prst="ellipse">
              <a:avLst/>
            </a:prstGeom>
            <a:solidFill>
              <a:srgbClr val="000000"/>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accent1"/>
                    </a:outerShdw>
                  </a:effectLst>
                </a14:hiddenEffects>
              </a:ext>
            </a:extLst>
          </p:spPr>
          <p:txBody>
            <a:bodyPr wrap="none" anchor="ctr"/>
            <a:lstStyle/>
            <a:p>
              <a:endParaRPr lang="zh-TW" altLang="en-US"/>
            </a:p>
          </p:txBody>
        </p:sp>
        <p:sp>
          <p:nvSpPr>
            <p:cNvPr id="4106" name="Oval 10"/>
            <p:cNvSpPr>
              <a:spLocks noChangeArrowheads="1"/>
            </p:cNvSpPr>
            <p:nvPr/>
          </p:nvSpPr>
          <p:spPr bwMode="auto">
            <a:xfrm>
              <a:off x="4150" y="498"/>
              <a:ext cx="91" cy="96"/>
            </a:xfrm>
            <a:prstGeom prst="ellipse">
              <a:avLst/>
            </a:prstGeom>
            <a:solidFill>
              <a:schemeClr val="tx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accent1"/>
                    </a:outerShdw>
                  </a:effectLst>
                </a14:hiddenEffects>
              </a:ext>
            </a:extLst>
          </p:spPr>
          <p:txBody>
            <a:bodyPr wrap="none" anchor="ctr"/>
            <a:lstStyle/>
            <a:p>
              <a:endParaRPr lang="zh-TW" altLang="en-US"/>
            </a:p>
          </p:txBody>
        </p:sp>
        <p:sp>
          <p:nvSpPr>
            <p:cNvPr id="4107" name="Arc 11"/>
            <p:cNvSpPr>
              <a:spLocks/>
            </p:cNvSpPr>
            <p:nvPr/>
          </p:nvSpPr>
          <p:spPr bwMode="auto">
            <a:xfrm rot="5040903">
              <a:off x="4443" y="428"/>
              <a:ext cx="287" cy="486"/>
            </a:xfrm>
            <a:custGeom>
              <a:avLst/>
              <a:gdLst>
                <a:gd name="G0" fmla="+- 0 0 0"/>
                <a:gd name="G1" fmla="+- 21098 0 0"/>
                <a:gd name="G2" fmla="+- 21600 0 0"/>
                <a:gd name="T0" fmla="*/ 4631 w 21600"/>
                <a:gd name="T1" fmla="*/ 0 h 21098"/>
                <a:gd name="T2" fmla="*/ 21600 w 21600"/>
                <a:gd name="T3" fmla="*/ 21098 h 21098"/>
                <a:gd name="T4" fmla="*/ 0 w 21600"/>
                <a:gd name="T5" fmla="*/ 21098 h 21098"/>
              </a:gdLst>
              <a:ahLst/>
              <a:cxnLst>
                <a:cxn ang="0">
                  <a:pos x="T0" y="T1"/>
                </a:cxn>
                <a:cxn ang="0">
                  <a:pos x="T2" y="T3"/>
                </a:cxn>
                <a:cxn ang="0">
                  <a:pos x="T4" y="T5"/>
                </a:cxn>
              </a:cxnLst>
              <a:rect l="0" t="0" r="r" b="b"/>
              <a:pathLst>
                <a:path w="21600" h="21098" fill="none" extrusionOk="0">
                  <a:moveTo>
                    <a:pt x="4630" y="0"/>
                  </a:moveTo>
                  <a:cubicBezTo>
                    <a:pt x="14539" y="2175"/>
                    <a:pt x="21600" y="10953"/>
                    <a:pt x="21600" y="21098"/>
                  </a:cubicBezTo>
                </a:path>
                <a:path w="21600" h="21098" stroke="0" extrusionOk="0">
                  <a:moveTo>
                    <a:pt x="4630" y="0"/>
                  </a:moveTo>
                  <a:cubicBezTo>
                    <a:pt x="14539" y="2175"/>
                    <a:pt x="21600" y="10953"/>
                    <a:pt x="21600" y="21098"/>
                  </a:cubicBezTo>
                  <a:lnTo>
                    <a:pt x="0" y="21098"/>
                  </a:lnTo>
                  <a:close/>
                </a:path>
              </a:pathLst>
            </a:custGeom>
            <a:noFill/>
            <a:ln w="25400">
              <a:solidFill>
                <a:schemeClr val="tx1"/>
              </a:solidFill>
              <a:round/>
              <a:headEnd/>
              <a:tailEnd/>
            </a:ln>
            <a:effectLst/>
            <a:extLst>
              <a:ext uri="{909E8E84-426E-40DD-AFC4-6F175D3DCCD1}">
                <a14:hiddenFill xmlns:a14="http://schemas.microsoft.com/office/drawing/2010/main">
                  <a:solidFill>
                    <a:srgbClr val="FFFFCC"/>
                  </a:solidFill>
                </a14:hiddenFill>
              </a:ext>
              <a:ext uri="{AF507438-7753-43E0-B8FC-AC1667EBCBE1}">
                <a14:hiddenEffects xmlns:a14="http://schemas.microsoft.com/office/drawing/2010/main">
                  <a:effectLst>
                    <a:outerShdw dist="35921" dir="2700000" algn="ctr" rotWithShape="0">
                      <a:schemeClr val="accent1"/>
                    </a:outerShdw>
                  </a:effectLst>
                </a14:hiddenEffects>
              </a:ext>
            </a:extLst>
          </p:spPr>
          <p:txBody>
            <a:bodyPr wrap="none" anchor="ctr"/>
            <a:lstStyle/>
            <a:p>
              <a:endParaRPr lang="zh-TW" altLang="en-US"/>
            </a:p>
          </p:txBody>
        </p:sp>
        <p:sp>
          <p:nvSpPr>
            <p:cNvPr id="4108" name="Arc 12"/>
            <p:cNvSpPr>
              <a:spLocks/>
            </p:cNvSpPr>
            <p:nvPr/>
          </p:nvSpPr>
          <p:spPr bwMode="auto">
            <a:xfrm rot="4944321">
              <a:off x="5171" y="549"/>
              <a:ext cx="408" cy="454"/>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TW" altLang="en-US"/>
            </a:p>
          </p:txBody>
        </p:sp>
        <p:sp>
          <p:nvSpPr>
            <p:cNvPr id="4109" name="Arc 13"/>
            <p:cNvSpPr>
              <a:spLocks/>
            </p:cNvSpPr>
            <p:nvPr/>
          </p:nvSpPr>
          <p:spPr bwMode="auto">
            <a:xfrm rot="4944321">
              <a:off x="5080" y="1048"/>
              <a:ext cx="408" cy="454"/>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TW" altLang="en-US"/>
            </a:p>
          </p:txBody>
        </p:sp>
      </p:grpSp>
      <p:grpSp>
        <p:nvGrpSpPr>
          <p:cNvPr id="4110" name="Group 14"/>
          <p:cNvGrpSpPr>
            <a:grpSpLocks/>
          </p:cNvGrpSpPr>
          <p:nvPr/>
        </p:nvGrpSpPr>
        <p:grpSpPr bwMode="auto">
          <a:xfrm>
            <a:off x="539750" y="4941888"/>
            <a:ext cx="1511300" cy="915987"/>
            <a:chOff x="295" y="3612"/>
            <a:chExt cx="952" cy="577"/>
          </a:xfrm>
        </p:grpSpPr>
        <p:grpSp>
          <p:nvGrpSpPr>
            <p:cNvPr id="4111" name="Group 15"/>
            <p:cNvGrpSpPr>
              <a:grpSpLocks/>
            </p:cNvGrpSpPr>
            <p:nvPr/>
          </p:nvGrpSpPr>
          <p:grpSpPr bwMode="auto">
            <a:xfrm>
              <a:off x="295" y="3612"/>
              <a:ext cx="952" cy="577"/>
              <a:chOff x="295" y="3566"/>
              <a:chExt cx="1043" cy="623"/>
            </a:xfrm>
          </p:grpSpPr>
          <p:sp>
            <p:nvSpPr>
              <p:cNvPr id="4112" name="Cloud"/>
              <p:cNvSpPr>
                <a:spLocks noChangeAspect="1" noEditPoints="1" noChangeArrowheads="1"/>
              </p:cNvSpPr>
              <p:nvPr/>
            </p:nvSpPr>
            <p:spPr bwMode="auto">
              <a:xfrm>
                <a:off x="295" y="3566"/>
                <a:ext cx="1043" cy="623"/>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chemeClr val="accent1">
                  <a:alpha val="80000"/>
                </a:schemeClr>
              </a:solidFill>
              <a:ln w="9525">
                <a:solidFill>
                  <a:srgbClr val="000000"/>
                </a:solidFill>
                <a:miter lim="800000"/>
                <a:headEnd/>
                <a:tailEnd/>
              </a:ln>
              <a:effectLst>
                <a:outerShdw dist="80322" dir="1106097" algn="ctr" rotWithShape="0">
                  <a:srgbClr val="808080"/>
                </a:outerShdw>
              </a:effectLst>
            </p:spPr>
            <p:txBody>
              <a:bodyPr/>
              <a:lstStyle/>
              <a:p>
                <a:endParaRPr lang="zh-TW" altLang="en-US"/>
              </a:p>
            </p:txBody>
          </p:sp>
          <p:sp>
            <p:nvSpPr>
              <p:cNvPr id="4113" name="Arc 17"/>
              <p:cNvSpPr>
                <a:spLocks/>
              </p:cNvSpPr>
              <p:nvPr/>
            </p:nvSpPr>
            <p:spPr bwMode="auto">
              <a:xfrm rot="6987045">
                <a:off x="664" y="3741"/>
                <a:ext cx="409" cy="241"/>
              </a:xfrm>
              <a:custGeom>
                <a:avLst/>
                <a:gdLst>
                  <a:gd name="G0" fmla="+- 0 0 0"/>
                  <a:gd name="G1" fmla="+- 19035 0 0"/>
                  <a:gd name="G2" fmla="+- 21600 0 0"/>
                  <a:gd name="T0" fmla="*/ 10209 w 21600"/>
                  <a:gd name="T1" fmla="*/ 0 h 19035"/>
                  <a:gd name="T2" fmla="*/ 21600 w 21600"/>
                  <a:gd name="T3" fmla="*/ 19035 h 19035"/>
                  <a:gd name="T4" fmla="*/ 0 w 21600"/>
                  <a:gd name="T5" fmla="*/ 19035 h 19035"/>
                </a:gdLst>
                <a:ahLst/>
                <a:cxnLst>
                  <a:cxn ang="0">
                    <a:pos x="T0" y="T1"/>
                  </a:cxn>
                  <a:cxn ang="0">
                    <a:pos x="T2" y="T3"/>
                  </a:cxn>
                  <a:cxn ang="0">
                    <a:pos x="T4" y="T5"/>
                  </a:cxn>
                </a:cxnLst>
                <a:rect l="0" t="0" r="r" b="b"/>
                <a:pathLst>
                  <a:path w="21600" h="19035" fill="none" extrusionOk="0">
                    <a:moveTo>
                      <a:pt x="10209" y="-1"/>
                    </a:moveTo>
                    <a:cubicBezTo>
                      <a:pt x="17223" y="3761"/>
                      <a:pt x="21600" y="11075"/>
                      <a:pt x="21600" y="19035"/>
                    </a:cubicBezTo>
                  </a:path>
                  <a:path w="21600" h="19035" stroke="0" extrusionOk="0">
                    <a:moveTo>
                      <a:pt x="10209" y="-1"/>
                    </a:moveTo>
                    <a:cubicBezTo>
                      <a:pt x="17223" y="3761"/>
                      <a:pt x="21600" y="11075"/>
                      <a:pt x="21600" y="19035"/>
                    </a:cubicBezTo>
                    <a:lnTo>
                      <a:pt x="0" y="19035"/>
                    </a:lnTo>
                    <a:close/>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TW" altLang="en-US"/>
              </a:p>
            </p:txBody>
          </p:sp>
          <p:sp>
            <p:nvSpPr>
              <p:cNvPr id="4114" name="Oval 18"/>
              <p:cNvSpPr>
                <a:spLocks noChangeArrowheads="1"/>
              </p:cNvSpPr>
              <p:nvPr/>
            </p:nvSpPr>
            <p:spPr bwMode="auto">
              <a:xfrm>
                <a:off x="612" y="3793"/>
                <a:ext cx="46" cy="46"/>
              </a:xfrm>
              <a:prstGeom prst="ellipse">
                <a:avLst/>
              </a:prstGeom>
              <a:solidFill>
                <a:schemeClr val="tx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TW" altLang="en-US"/>
              </a:p>
            </p:txBody>
          </p:sp>
          <p:sp>
            <p:nvSpPr>
              <p:cNvPr id="4115" name="Oval 19"/>
              <p:cNvSpPr>
                <a:spLocks noChangeArrowheads="1"/>
              </p:cNvSpPr>
              <p:nvPr/>
            </p:nvSpPr>
            <p:spPr bwMode="auto">
              <a:xfrm>
                <a:off x="974" y="3748"/>
                <a:ext cx="46" cy="46"/>
              </a:xfrm>
              <a:prstGeom prst="ellipse">
                <a:avLst/>
              </a:prstGeom>
              <a:solidFill>
                <a:schemeClr val="tx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TW" altLang="en-US"/>
              </a:p>
            </p:txBody>
          </p:sp>
        </p:grpSp>
        <p:sp>
          <p:nvSpPr>
            <p:cNvPr id="4116" name="Oval 20"/>
            <p:cNvSpPr>
              <a:spLocks noChangeArrowheads="1"/>
            </p:cNvSpPr>
            <p:nvPr/>
          </p:nvSpPr>
          <p:spPr bwMode="auto">
            <a:xfrm>
              <a:off x="476" y="3884"/>
              <a:ext cx="182" cy="45"/>
            </a:xfrm>
            <a:prstGeom prst="ellipse">
              <a:avLst/>
            </a:prstGeom>
            <a:solidFill>
              <a:srgbClr val="FF0000">
                <a:alpha val="50000"/>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TW" altLang="en-US"/>
            </a:p>
          </p:txBody>
        </p:sp>
        <p:sp>
          <p:nvSpPr>
            <p:cNvPr id="4117" name="Oval 21"/>
            <p:cNvSpPr>
              <a:spLocks noChangeArrowheads="1"/>
            </p:cNvSpPr>
            <p:nvPr/>
          </p:nvSpPr>
          <p:spPr bwMode="auto">
            <a:xfrm>
              <a:off x="884" y="3838"/>
              <a:ext cx="182" cy="45"/>
            </a:xfrm>
            <a:prstGeom prst="ellipse">
              <a:avLst/>
            </a:prstGeom>
            <a:solidFill>
              <a:srgbClr val="FF0000">
                <a:alpha val="50000"/>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TW" altLang="en-US"/>
            </a:p>
          </p:txBody>
        </p:sp>
      </p:grpSp>
      <p:sp>
        <p:nvSpPr>
          <p:cNvPr id="2" name="雲朵形圖說文字 1"/>
          <p:cNvSpPr/>
          <p:nvPr userDrawn="1"/>
        </p:nvSpPr>
        <p:spPr>
          <a:xfrm>
            <a:off x="1116013" y="1844824"/>
            <a:ext cx="7128395" cy="3184561"/>
          </a:xfrm>
          <a:prstGeom prst="cloud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4099" name="Rectangle 3"/>
          <p:cNvSpPr>
            <a:spLocks noGrp="1" noChangeArrowheads="1"/>
          </p:cNvSpPr>
          <p:nvPr>
            <p:ph type="subTitle" idx="1"/>
          </p:nvPr>
        </p:nvSpPr>
        <p:spPr>
          <a:xfrm>
            <a:off x="2627784" y="2636912"/>
            <a:ext cx="3816424" cy="1296144"/>
          </a:xfrm>
        </p:spPr>
        <p:txBody>
          <a:bodyPr/>
          <a:lstStyle>
            <a:lvl1pPr marL="0" indent="0" algn="ctr">
              <a:buFont typeface="Wingdings" pitchFamily="2" charset="2"/>
              <a:buNone/>
              <a:defRPr sz="6000">
                <a:solidFill>
                  <a:schemeClr val="tx2">
                    <a:lumMod val="75000"/>
                  </a:schemeClr>
                </a:solidFill>
                <a:latin typeface="Arial Unicode MS" pitchFamily="34" charset="-120"/>
                <a:ea typeface="Arial Unicode MS" pitchFamily="34" charset="-120"/>
                <a:cs typeface="Arial Unicode MS" pitchFamily="34" charset="-120"/>
              </a:defRPr>
            </a:lvl1pPr>
          </a:lstStyle>
          <a:p>
            <a:pPr lvl="0"/>
            <a:r>
              <a:rPr lang="zh-TW" altLang="en-US" noProof="0" dirty="0"/>
              <a:t>按一下以編輯母片副標題樣式</a:t>
            </a:r>
          </a:p>
        </p:txBody>
      </p:sp>
    </p:spTree>
    <p:extLst>
      <p:ext uri="{BB962C8B-B14F-4D97-AF65-F5344CB8AC3E}">
        <p14:creationId xmlns:p14="http://schemas.microsoft.com/office/powerpoint/2010/main" val="353005697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34" presetClass="entr" presetSubtype="0" fill="hold" grpId="0" nodeType="afterEffect">
                                  <p:stCondLst>
                                    <p:cond delay="0"/>
                                  </p:stCondLst>
                                  <p:childTnLst>
                                    <p:set>
                                      <p:cBhvr>
                                        <p:cTn id="6" dur="1" fill="hold">
                                          <p:stCondLst>
                                            <p:cond delay="0"/>
                                          </p:stCondLst>
                                        </p:cTn>
                                        <p:tgtEl>
                                          <p:spTgt spid="4099">
                                            <p:txEl>
                                              <p:pRg st="0" end="0"/>
                                            </p:txEl>
                                          </p:spTgt>
                                        </p:tgtEl>
                                        <p:attrNameLst>
                                          <p:attrName>style.visibility</p:attrName>
                                        </p:attrNameLst>
                                      </p:cBhvr>
                                      <p:to>
                                        <p:strVal val="visible"/>
                                      </p:to>
                                    </p:set>
                                    <p:anim from="(-#ppt_w/2)" to="(#ppt_x)" calcmode="lin" valueType="num">
                                      <p:cBhvr>
                                        <p:cTn id="7" dur="600" fill="hold">
                                          <p:stCondLst>
                                            <p:cond delay="0"/>
                                          </p:stCondLst>
                                        </p:cTn>
                                        <p:tgtEl>
                                          <p:spTgt spid="4099">
                                            <p:txEl>
                                              <p:pRg st="0" end="0"/>
                                            </p:txEl>
                                          </p:spTgt>
                                        </p:tgtEl>
                                        <p:attrNameLst>
                                          <p:attrName>ppt_x</p:attrName>
                                        </p:attrNameLst>
                                      </p:cBhvr>
                                    </p:anim>
                                    <p:anim from="0" to="-1.0" calcmode="lin" valueType="num">
                                      <p:cBhvr>
                                        <p:cTn id="8" dur="200" decel="50000" autoRev="1" fill="hold">
                                          <p:stCondLst>
                                            <p:cond delay="600"/>
                                          </p:stCondLst>
                                        </p:cTn>
                                        <p:tgtEl>
                                          <p:spTgt spid="4099">
                                            <p:txEl>
                                              <p:pRg st="0" end="0"/>
                                            </p:txEl>
                                          </p:spTgt>
                                        </p:tgtEl>
                                        <p:attrNameLst>
                                          <p:attrName>xshear</p:attrName>
                                        </p:attrNameLst>
                                      </p:cBhvr>
                                    </p:anim>
                                    <p:animScale>
                                      <p:cBhvr>
                                        <p:cTn id="9" dur="200" decel="100000" autoRev="1" fill="hold">
                                          <p:stCondLst>
                                            <p:cond delay="600"/>
                                          </p:stCondLst>
                                        </p:cTn>
                                        <p:tgtEl>
                                          <p:spTgt spid="4099">
                                            <p:txEl>
                                              <p:pRg st="0" end="0"/>
                                            </p:txEl>
                                          </p:spTgt>
                                        </p:tgtEl>
                                      </p:cBhvr>
                                      <p:from x="100000" y="100000"/>
                                      <p:to x="80000" y="100000"/>
                                    </p:animScale>
                                    <p:anim by="(#ppt_h/3+#ppt_w*0.1)" calcmode="lin" valueType="num">
                                      <p:cBhvr additive="sum">
                                        <p:cTn id="10" dur="200" decel="100000" autoRev="1" fill="hold">
                                          <p:stCondLst>
                                            <p:cond delay="600"/>
                                          </p:stCondLst>
                                        </p:cTn>
                                        <p:tgtEl>
                                          <p:spTgt spid="4099">
                                            <p:txEl>
                                              <p:pRg st="0" end="0"/>
                                            </p:txEl>
                                          </p:spTgt>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9" grpId="0" build="p">
        <p:tmplLst>
          <p:tmpl lvl="1">
            <p:tnLst>
              <p:par>
                <p:cTn presetID="34" presetClass="entr" presetSubtype="0" fill="hold" nodeType="afterEffect">
                  <p:stCondLst>
                    <p:cond delay="0"/>
                  </p:stCondLst>
                  <p:childTnLst>
                    <p:set>
                      <p:cBhvr>
                        <p:cTn dur="1" fill="hold">
                          <p:stCondLst>
                            <p:cond delay="0"/>
                          </p:stCondLst>
                        </p:cTn>
                        <p:tgtEl>
                          <p:spTgt spid="4099"/>
                        </p:tgtEl>
                        <p:attrNameLst>
                          <p:attrName>style.visibility</p:attrName>
                        </p:attrNameLst>
                      </p:cBhvr>
                      <p:to>
                        <p:strVal val="visible"/>
                      </p:to>
                    </p:set>
                    <p:anim from="(-#ppt_w/2)" to="(#ppt_x)" calcmode="lin" valueType="num">
                      <p:cBhvr>
                        <p:cTn dur="600" fill="hold">
                          <p:stCondLst>
                            <p:cond delay="0"/>
                          </p:stCondLst>
                        </p:cTn>
                        <p:tgtEl>
                          <p:spTgt spid="4099"/>
                        </p:tgtEl>
                        <p:attrNameLst>
                          <p:attrName>ppt_x</p:attrName>
                        </p:attrNameLst>
                      </p:cBhvr>
                    </p:anim>
                    <p:anim from="0" to="-1.0" calcmode="lin" valueType="num">
                      <p:cBhvr>
                        <p:cTn dur="200" decel="50000" autoRev="1" fill="hold">
                          <p:stCondLst>
                            <p:cond delay="600"/>
                          </p:stCondLst>
                        </p:cTn>
                        <p:tgtEl>
                          <p:spTgt spid="4099"/>
                        </p:tgtEl>
                        <p:attrNameLst>
                          <p:attrName>xshear</p:attrName>
                        </p:attrNameLst>
                      </p:cBhvr>
                    </p:anim>
                    <p:animScale>
                      <p:cBhvr>
                        <p:cTn dur="200" decel="100000" autoRev="1" fill="hold">
                          <p:stCondLst>
                            <p:cond delay="600"/>
                          </p:stCondLst>
                        </p:cTn>
                        <p:tgtEl>
                          <p:spTgt spid="4099"/>
                        </p:tgtEl>
                      </p:cBhvr>
                      <p:from x="100000" y="100000"/>
                      <p:to x="80000" y="100000"/>
                    </p:animScale>
                    <p:anim by="(#ppt_h/3+#ppt_w*0.1)" calcmode="lin" valueType="num">
                      <p:cBhvr additive="sum">
                        <p:cTn dur="200" decel="100000" autoRev="1" fill="hold">
                          <p:stCondLst>
                            <p:cond delay="600"/>
                          </p:stCondLst>
                        </p:cTn>
                        <p:tgtEl>
                          <p:spTgt spid="4099"/>
                        </p:tgtEl>
                        <p:attrNameLst>
                          <p:attrName>ppt_x</p:attrName>
                        </p:attrNameLst>
                      </p:cBhvr>
                    </p:anim>
                  </p:childTnLst>
                </p:cTn>
              </p:par>
            </p:tnLst>
          </p:tmpl>
        </p:tmplLst>
      </p:bldP>
    </p:bld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內容版面配置區 2"/>
          <p:cNvSpPr>
            <a:spLocks noGrp="1"/>
          </p:cNvSpPr>
          <p:nvPr>
            <p:ph idx="1"/>
          </p:nvPr>
        </p:nvSpPr>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p:cNvSpPr>
            <a:spLocks noGrp="1"/>
          </p:cNvSpPr>
          <p:nvPr>
            <p:ph type="dt" sz="half" idx="10"/>
          </p:nvPr>
        </p:nvSpPr>
        <p:spPr/>
        <p:txBody>
          <a:bodyPr/>
          <a:lstStyle>
            <a:lvl1pPr>
              <a:defRPr/>
            </a:lvl1pPr>
          </a:lstStyle>
          <a:p>
            <a:endParaRPr lang="en-US" altLang="zh-TW"/>
          </a:p>
        </p:txBody>
      </p:sp>
      <p:sp>
        <p:nvSpPr>
          <p:cNvPr id="5" name="頁尾版面配置區 4"/>
          <p:cNvSpPr>
            <a:spLocks noGrp="1"/>
          </p:cNvSpPr>
          <p:nvPr>
            <p:ph type="ftr" sz="quarter" idx="11"/>
          </p:nvPr>
        </p:nvSpPr>
        <p:spPr/>
        <p:txBody>
          <a:bodyPr/>
          <a:lstStyle>
            <a:lvl1pPr>
              <a:defRPr/>
            </a:lvl1pPr>
          </a:lstStyle>
          <a:p>
            <a:endParaRPr lang="en-US" altLang="zh-TW"/>
          </a:p>
        </p:txBody>
      </p:sp>
      <p:sp>
        <p:nvSpPr>
          <p:cNvPr id="6" name="投影片編號版面配置區 5"/>
          <p:cNvSpPr>
            <a:spLocks noGrp="1"/>
          </p:cNvSpPr>
          <p:nvPr>
            <p:ph type="sldNum" sz="quarter" idx="12"/>
          </p:nvPr>
        </p:nvSpPr>
        <p:spPr/>
        <p:txBody>
          <a:bodyPr/>
          <a:lstStyle>
            <a:lvl1pPr>
              <a:defRPr/>
            </a:lvl1pPr>
          </a:lstStyle>
          <a:p>
            <a:fld id="{06C8A2B9-0403-4F5F-941F-2FF2CCB12AEF}" type="slidenum">
              <a:rPr lang="en-US" altLang="zh-TW"/>
              <a:pPr/>
              <a:t>‹#›</a:t>
            </a:fld>
            <a:endParaRPr lang="en-US" altLang="zh-TW"/>
          </a:p>
        </p:txBody>
      </p:sp>
    </p:spTree>
    <p:extLst>
      <p:ext uri="{BB962C8B-B14F-4D97-AF65-F5344CB8AC3E}">
        <p14:creationId xmlns:p14="http://schemas.microsoft.com/office/powerpoint/2010/main" val="50076669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章節標題">
    <p:spTree>
      <p:nvGrpSpPr>
        <p:cNvPr id="1" name=""/>
        <p:cNvGrpSpPr/>
        <p:nvPr/>
      </p:nvGrpSpPr>
      <p:grpSpPr>
        <a:xfrm>
          <a:off x="0" y="0"/>
          <a:ext cx="0" cy="0"/>
          <a:chOff x="0" y="0"/>
          <a:chExt cx="0" cy="0"/>
        </a:xfrm>
      </p:grpSpPr>
      <p:sp>
        <p:nvSpPr>
          <p:cNvPr id="2" name="標題 1"/>
          <p:cNvSpPr>
            <a:spLocks noGrp="1"/>
          </p:cNvSpPr>
          <p:nvPr>
            <p:ph type="title"/>
          </p:nvPr>
        </p:nvSpPr>
        <p:spPr>
          <a:xfrm>
            <a:off x="722313" y="4406900"/>
            <a:ext cx="7772400" cy="1362075"/>
          </a:xfrm>
        </p:spPr>
        <p:txBody>
          <a:bodyPr anchor="t"/>
          <a:lstStyle>
            <a:lvl1pPr algn="l">
              <a:defRPr sz="4000" b="1" cap="all"/>
            </a:lvl1pPr>
          </a:lstStyle>
          <a:p>
            <a:r>
              <a:rPr lang="zh-TW" altLang="en-US"/>
              <a:t>按一下以編輯母片標題樣式</a:t>
            </a:r>
          </a:p>
        </p:txBody>
      </p:sp>
      <p:sp>
        <p:nvSpPr>
          <p:cNvPr id="3" name="文字版面配置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TW" altLang="en-US"/>
              <a:t>按一下以編輯母片文字樣式</a:t>
            </a:r>
          </a:p>
        </p:txBody>
      </p:sp>
      <p:sp>
        <p:nvSpPr>
          <p:cNvPr id="4" name="日期版面配置區 3"/>
          <p:cNvSpPr>
            <a:spLocks noGrp="1"/>
          </p:cNvSpPr>
          <p:nvPr>
            <p:ph type="dt" sz="half" idx="10"/>
          </p:nvPr>
        </p:nvSpPr>
        <p:spPr/>
        <p:txBody>
          <a:bodyPr/>
          <a:lstStyle>
            <a:lvl1pPr>
              <a:defRPr/>
            </a:lvl1pPr>
          </a:lstStyle>
          <a:p>
            <a:endParaRPr lang="en-US" altLang="zh-TW"/>
          </a:p>
        </p:txBody>
      </p:sp>
      <p:sp>
        <p:nvSpPr>
          <p:cNvPr id="5" name="頁尾版面配置區 4"/>
          <p:cNvSpPr>
            <a:spLocks noGrp="1"/>
          </p:cNvSpPr>
          <p:nvPr>
            <p:ph type="ftr" sz="quarter" idx="11"/>
          </p:nvPr>
        </p:nvSpPr>
        <p:spPr/>
        <p:txBody>
          <a:bodyPr/>
          <a:lstStyle>
            <a:lvl1pPr>
              <a:defRPr/>
            </a:lvl1pPr>
          </a:lstStyle>
          <a:p>
            <a:endParaRPr lang="en-US" altLang="zh-TW"/>
          </a:p>
        </p:txBody>
      </p:sp>
      <p:sp>
        <p:nvSpPr>
          <p:cNvPr id="6" name="投影片編號版面配置區 5"/>
          <p:cNvSpPr>
            <a:spLocks noGrp="1"/>
          </p:cNvSpPr>
          <p:nvPr>
            <p:ph type="sldNum" sz="quarter" idx="12"/>
          </p:nvPr>
        </p:nvSpPr>
        <p:spPr/>
        <p:txBody>
          <a:bodyPr/>
          <a:lstStyle>
            <a:lvl1pPr>
              <a:defRPr/>
            </a:lvl1pPr>
          </a:lstStyle>
          <a:p>
            <a:fld id="{E43030D6-62DD-45FA-A79E-102132D50B6D}" type="slidenum">
              <a:rPr lang="en-US" altLang="zh-TW"/>
              <a:pPr/>
              <a:t>‹#›</a:t>
            </a:fld>
            <a:endParaRPr lang="en-US" altLang="zh-TW"/>
          </a:p>
        </p:txBody>
      </p:sp>
    </p:spTree>
    <p:extLst>
      <p:ext uri="{BB962C8B-B14F-4D97-AF65-F5344CB8AC3E}">
        <p14:creationId xmlns:p14="http://schemas.microsoft.com/office/powerpoint/2010/main" val="244243838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內容版面配置區 2"/>
          <p:cNvSpPr>
            <a:spLocks noGrp="1"/>
          </p:cNvSpPr>
          <p:nvPr>
            <p:ph sz="half" idx="1"/>
          </p:nvPr>
        </p:nvSpPr>
        <p:spPr>
          <a:xfrm>
            <a:off x="457200" y="1600200"/>
            <a:ext cx="4038600" cy="37004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內容版面配置區 3"/>
          <p:cNvSpPr>
            <a:spLocks noGrp="1"/>
          </p:cNvSpPr>
          <p:nvPr>
            <p:ph sz="half" idx="2"/>
          </p:nvPr>
        </p:nvSpPr>
        <p:spPr>
          <a:xfrm>
            <a:off x="4648200" y="1600200"/>
            <a:ext cx="4038600" cy="37004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日期版面配置區 4"/>
          <p:cNvSpPr>
            <a:spLocks noGrp="1"/>
          </p:cNvSpPr>
          <p:nvPr>
            <p:ph type="dt" sz="half" idx="10"/>
          </p:nvPr>
        </p:nvSpPr>
        <p:spPr/>
        <p:txBody>
          <a:bodyPr/>
          <a:lstStyle>
            <a:lvl1pPr>
              <a:defRPr/>
            </a:lvl1pPr>
          </a:lstStyle>
          <a:p>
            <a:endParaRPr lang="en-US" altLang="zh-TW"/>
          </a:p>
        </p:txBody>
      </p:sp>
      <p:sp>
        <p:nvSpPr>
          <p:cNvPr id="6" name="頁尾版面配置區 5"/>
          <p:cNvSpPr>
            <a:spLocks noGrp="1"/>
          </p:cNvSpPr>
          <p:nvPr>
            <p:ph type="ftr" sz="quarter" idx="11"/>
          </p:nvPr>
        </p:nvSpPr>
        <p:spPr/>
        <p:txBody>
          <a:bodyPr/>
          <a:lstStyle>
            <a:lvl1pPr>
              <a:defRPr/>
            </a:lvl1pPr>
          </a:lstStyle>
          <a:p>
            <a:endParaRPr lang="en-US" altLang="zh-TW"/>
          </a:p>
        </p:txBody>
      </p:sp>
      <p:sp>
        <p:nvSpPr>
          <p:cNvPr id="7" name="投影片編號版面配置區 6"/>
          <p:cNvSpPr>
            <a:spLocks noGrp="1"/>
          </p:cNvSpPr>
          <p:nvPr>
            <p:ph type="sldNum" sz="quarter" idx="12"/>
          </p:nvPr>
        </p:nvSpPr>
        <p:spPr/>
        <p:txBody>
          <a:bodyPr/>
          <a:lstStyle>
            <a:lvl1pPr>
              <a:defRPr/>
            </a:lvl1pPr>
          </a:lstStyle>
          <a:p>
            <a:fld id="{36CE4BEC-B626-4DC0-8034-FD75AC1C15CC}" type="slidenum">
              <a:rPr lang="en-US" altLang="zh-TW"/>
              <a:pPr/>
              <a:t>‹#›</a:t>
            </a:fld>
            <a:endParaRPr lang="en-US" altLang="zh-TW"/>
          </a:p>
        </p:txBody>
      </p:sp>
    </p:spTree>
    <p:extLst>
      <p:ext uri="{BB962C8B-B14F-4D97-AF65-F5344CB8AC3E}">
        <p14:creationId xmlns:p14="http://schemas.microsoft.com/office/powerpoint/2010/main" val="172145198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lvl1pPr>
              <a:defRPr/>
            </a:lvl1pPr>
          </a:lstStyle>
          <a:p>
            <a:r>
              <a:rPr lang="zh-TW" altLang="en-US"/>
              <a:t>按一下以編輯母片標題樣式</a:t>
            </a:r>
          </a:p>
        </p:txBody>
      </p:sp>
      <p:sp>
        <p:nvSpPr>
          <p:cNvPr id="3" name="文字版面配置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4" name="內容版面配置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文字版面配置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6" name="內容版面配置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7" name="日期版面配置區 6"/>
          <p:cNvSpPr>
            <a:spLocks noGrp="1"/>
          </p:cNvSpPr>
          <p:nvPr>
            <p:ph type="dt" sz="half" idx="10"/>
          </p:nvPr>
        </p:nvSpPr>
        <p:spPr/>
        <p:txBody>
          <a:bodyPr/>
          <a:lstStyle>
            <a:lvl1pPr>
              <a:defRPr/>
            </a:lvl1pPr>
          </a:lstStyle>
          <a:p>
            <a:endParaRPr lang="en-US" altLang="zh-TW"/>
          </a:p>
        </p:txBody>
      </p:sp>
      <p:sp>
        <p:nvSpPr>
          <p:cNvPr id="8" name="頁尾版面配置區 7"/>
          <p:cNvSpPr>
            <a:spLocks noGrp="1"/>
          </p:cNvSpPr>
          <p:nvPr>
            <p:ph type="ftr" sz="quarter" idx="11"/>
          </p:nvPr>
        </p:nvSpPr>
        <p:spPr/>
        <p:txBody>
          <a:bodyPr/>
          <a:lstStyle>
            <a:lvl1pPr>
              <a:defRPr/>
            </a:lvl1pPr>
          </a:lstStyle>
          <a:p>
            <a:endParaRPr lang="en-US" altLang="zh-TW"/>
          </a:p>
        </p:txBody>
      </p:sp>
      <p:sp>
        <p:nvSpPr>
          <p:cNvPr id="9" name="投影片編號版面配置區 8"/>
          <p:cNvSpPr>
            <a:spLocks noGrp="1"/>
          </p:cNvSpPr>
          <p:nvPr>
            <p:ph type="sldNum" sz="quarter" idx="12"/>
          </p:nvPr>
        </p:nvSpPr>
        <p:spPr/>
        <p:txBody>
          <a:bodyPr/>
          <a:lstStyle>
            <a:lvl1pPr>
              <a:defRPr/>
            </a:lvl1pPr>
          </a:lstStyle>
          <a:p>
            <a:fld id="{C09D22FC-1738-48DC-8EB0-4288B2C4EAC0}" type="slidenum">
              <a:rPr lang="en-US" altLang="zh-TW"/>
              <a:pPr/>
              <a:t>‹#›</a:t>
            </a:fld>
            <a:endParaRPr lang="en-US" altLang="zh-TW"/>
          </a:p>
        </p:txBody>
      </p:sp>
    </p:spTree>
    <p:extLst>
      <p:ext uri="{BB962C8B-B14F-4D97-AF65-F5344CB8AC3E}">
        <p14:creationId xmlns:p14="http://schemas.microsoft.com/office/powerpoint/2010/main" val="63903778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日期版面配置區 2"/>
          <p:cNvSpPr>
            <a:spLocks noGrp="1"/>
          </p:cNvSpPr>
          <p:nvPr>
            <p:ph type="dt" sz="half" idx="10"/>
          </p:nvPr>
        </p:nvSpPr>
        <p:spPr/>
        <p:txBody>
          <a:bodyPr/>
          <a:lstStyle>
            <a:lvl1pPr>
              <a:defRPr/>
            </a:lvl1pPr>
          </a:lstStyle>
          <a:p>
            <a:endParaRPr lang="en-US" altLang="zh-TW"/>
          </a:p>
        </p:txBody>
      </p:sp>
      <p:sp>
        <p:nvSpPr>
          <p:cNvPr id="4" name="頁尾版面配置區 3"/>
          <p:cNvSpPr>
            <a:spLocks noGrp="1"/>
          </p:cNvSpPr>
          <p:nvPr>
            <p:ph type="ftr" sz="quarter" idx="11"/>
          </p:nvPr>
        </p:nvSpPr>
        <p:spPr/>
        <p:txBody>
          <a:bodyPr/>
          <a:lstStyle>
            <a:lvl1pPr>
              <a:defRPr/>
            </a:lvl1pPr>
          </a:lstStyle>
          <a:p>
            <a:endParaRPr lang="en-US" altLang="zh-TW"/>
          </a:p>
        </p:txBody>
      </p:sp>
      <p:sp>
        <p:nvSpPr>
          <p:cNvPr id="5" name="投影片編號版面配置區 4"/>
          <p:cNvSpPr>
            <a:spLocks noGrp="1"/>
          </p:cNvSpPr>
          <p:nvPr>
            <p:ph type="sldNum" sz="quarter" idx="12"/>
          </p:nvPr>
        </p:nvSpPr>
        <p:spPr/>
        <p:txBody>
          <a:bodyPr/>
          <a:lstStyle>
            <a:lvl1pPr>
              <a:defRPr/>
            </a:lvl1pPr>
          </a:lstStyle>
          <a:p>
            <a:fld id="{EB759278-3BF8-456E-90A3-FE102FC0968A}" type="slidenum">
              <a:rPr lang="en-US" altLang="zh-TW"/>
              <a:pPr/>
              <a:t>‹#›</a:t>
            </a:fld>
            <a:endParaRPr lang="en-US" altLang="zh-TW"/>
          </a:p>
        </p:txBody>
      </p:sp>
    </p:spTree>
    <p:extLst>
      <p:ext uri="{BB962C8B-B14F-4D97-AF65-F5344CB8AC3E}">
        <p14:creationId xmlns:p14="http://schemas.microsoft.com/office/powerpoint/2010/main" val="81071749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1"/>
          <p:cNvSpPr>
            <a:spLocks noGrp="1"/>
          </p:cNvSpPr>
          <p:nvPr>
            <p:ph type="dt" sz="half" idx="10"/>
          </p:nvPr>
        </p:nvSpPr>
        <p:spPr/>
        <p:txBody>
          <a:bodyPr/>
          <a:lstStyle>
            <a:lvl1pPr>
              <a:defRPr/>
            </a:lvl1pPr>
          </a:lstStyle>
          <a:p>
            <a:endParaRPr lang="en-US" altLang="zh-TW"/>
          </a:p>
        </p:txBody>
      </p:sp>
      <p:sp>
        <p:nvSpPr>
          <p:cNvPr id="3" name="頁尾版面配置區 2"/>
          <p:cNvSpPr>
            <a:spLocks noGrp="1"/>
          </p:cNvSpPr>
          <p:nvPr>
            <p:ph type="ftr" sz="quarter" idx="11"/>
          </p:nvPr>
        </p:nvSpPr>
        <p:spPr/>
        <p:txBody>
          <a:bodyPr/>
          <a:lstStyle>
            <a:lvl1pPr>
              <a:defRPr/>
            </a:lvl1pPr>
          </a:lstStyle>
          <a:p>
            <a:endParaRPr lang="en-US" altLang="zh-TW"/>
          </a:p>
        </p:txBody>
      </p:sp>
      <p:sp>
        <p:nvSpPr>
          <p:cNvPr id="4" name="投影片編號版面配置區 3"/>
          <p:cNvSpPr>
            <a:spLocks noGrp="1"/>
          </p:cNvSpPr>
          <p:nvPr>
            <p:ph type="sldNum" sz="quarter" idx="12"/>
          </p:nvPr>
        </p:nvSpPr>
        <p:spPr/>
        <p:txBody>
          <a:bodyPr/>
          <a:lstStyle>
            <a:lvl1pPr>
              <a:defRPr/>
            </a:lvl1pPr>
          </a:lstStyle>
          <a:p>
            <a:fld id="{21C74799-479E-4E84-9EB0-BE028E9ECCA7}" type="slidenum">
              <a:rPr lang="en-US" altLang="zh-TW"/>
              <a:pPr/>
              <a:t>‹#›</a:t>
            </a:fld>
            <a:endParaRPr lang="en-US" altLang="zh-TW"/>
          </a:p>
        </p:txBody>
      </p:sp>
    </p:spTree>
    <p:extLst>
      <p:ext uri="{BB962C8B-B14F-4D97-AF65-F5344CB8AC3E}">
        <p14:creationId xmlns:p14="http://schemas.microsoft.com/office/powerpoint/2010/main" val="279591609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457200" y="273050"/>
            <a:ext cx="3008313" cy="1162050"/>
          </a:xfrm>
        </p:spPr>
        <p:txBody>
          <a:bodyPr anchor="b"/>
          <a:lstStyle>
            <a:lvl1pPr algn="l">
              <a:defRPr sz="2000" b="1"/>
            </a:lvl1pPr>
          </a:lstStyle>
          <a:p>
            <a:r>
              <a:rPr lang="zh-TW" altLang="en-US"/>
              <a:t>按一下以編輯母片標題樣式</a:t>
            </a:r>
          </a:p>
        </p:txBody>
      </p:sp>
      <p:sp>
        <p:nvSpPr>
          <p:cNvPr id="3" name="內容版面配置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文字版面配置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a:t>按一下以編輯母片文字樣式</a:t>
            </a:r>
          </a:p>
        </p:txBody>
      </p:sp>
      <p:sp>
        <p:nvSpPr>
          <p:cNvPr id="5" name="日期版面配置區 4"/>
          <p:cNvSpPr>
            <a:spLocks noGrp="1"/>
          </p:cNvSpPr>
          <p:nvPr>
            <p:ph type="dt" sz="half" idx="10"/>
          </p:nvPr>
        </p:nvSpPr>
        <p:spPr/>
        <p:txBody>
          <a:bodyPr/>
          <a:lstStyle>
            <a:lvl1pPr>
              <a:defRPr/>
            </a:lvl1pPr>
          </a:lstStyle>
          <a:p>
            <a:endParaRPr lang="en-US" altLang="zh-TW"/>
          </a:p>
        </p:txBody>
      </p:sp>
      <p:sp>
        <p:nvSpPr>
          <p:cNvPr id="6" name="頁尾版面配置區 5"/>
          <p:cNvSpPr>
            <a:spLocks noGrp="1"/>
          </p:cNvSpPr>
          <p:nvPr>
            <p:ph type="ftr" sz="quarter" idx="11"/>
          </p:nvPr>
        </p:nvSpPr>
        <p:spPr/>
        <p:txBody>
          <a:bodyPr/>
          <a:lstStyle>
            <a:lvl1pPr>
              <a:defRPr/>
            </a:lvl1pPr>
          </a:lstStyle>
          <a:p>
            <a:endParaRPr lang="en-US" altLang="zh-TW"/>
          </a:p>
        </p:txBody>
      </p:sp>
      <p:sp>
        <p:nvSpPr>
          <p:cNvPr id="7" name="投影片編號版面配置區 6"/>
          <p:cNvSpPr>
            <a:spLocks noGrp="1"/>
          </p:cNvSpPr>
          <p:nvPr>
            <p:ph type="sldNum" sz="quarter" idx="12"/>
          </p:nvPr>
        </p:nvSpPr>
        <p:spPr/>
        <p:txBody>
          <a:bodyPr/>
          <a:lstStyle>
            <a:lvl1pPr>
              <a:defRPr/>
            </a:lvl1pPr>
          </a:lstStyle>
          <a:p>
            <a:fld id="{B65835B0-12F6-4039-8C63-DFC45A09A658}" type="slidenum">
              <a:rPr lang="en-US" altLang="zh-TW"/>
              <a:pPr/>
              <a:t>‹#›</a:t>
            </a:fld>
            <a:endParaRPr lang="en-US" altLang="zh-TW"/>
          </a:p>
        </p:txBody>
      </p:sp>
    </p:spTree>
    <p:extLst>
      <p:ext uri="{BB962C8B-B14F-4D97-AF65-F5344CB8AC3E}">
        <p14:creationId xmlns:p14="http://schemas.microsoft.com/office/powerpoint/2010/main" val="26589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lvl1pPr algn="l">
              <a:defRPr sz="2800" b="1">
                <a:latin typeface="標楷體" pitchFamily="65" charset="-120"/>
                <a:ea typeface="標楷體" pitchFamily="65" charset="-120"/>
              </a:defRPr>
            </a:lvl1pPr>
          </a:lstStyle>
          <a:p>
            <a:r>
              <a:rPr lang="zh-TW" altLang="en-US" dirty="0"/>
              <a:t>按一下以編輯母片標題樣式</a:t>
            </a:r>
          </a:p>
        </p:txBody>
      </p:sp>
      <p:sp>
        <p:nvSpPr>
          <p:cNvPr id="3" name="內容版面配置區 2"/>
          <p:cNvSpPr>
            <a:spLocks noGrp="1"/>
          </p:cNvSpPr>
          <p:nvPr>
            <p:ph idx="1"/>
          </p:nvPr>
        </p:nvSpPr>
        <p:spPr>
          <a:xfrm>
            <a:off x="683568" y="1905000"/>
            <a:ext cx="7848872" cy="4044280"/>
          </a:xfrm>
        </p:spPr>
        <p:txBody>
          <a:bodyPr/>
          <a:lstStyle>
            <a:lvl1pPr marL="0" indent="0">
              <a:buNone/>
              <a:defRPr sz="2800" b="1">
                <a:latin typeface="標楷體" pitchFamily="65" charset="-120"/>
                <a:ea typeface="標楷體" pitchFamily="65" charset="-120"/>
              </a:defRPr>
            </a:lvl1pPr>
            <a:lvl2pPr marL="457200" indent="0">
              <a:buNone/>
              <a:defRPr sz="2400" b="1">
                <a:latin typeface="標楷體" pitchFamily="65" charset="-120"/>
                <a:ea typeface="標楷體" pitchFamily="65" charset="-120"/>
              </a:defRPr>
            </a:lvl2pPr>
            <a:lvl3pPr marL="914400" indent="0">
              <a:buNone/>
              <a:defRPr sz="2000" b="1">
                <a:latin typeface="標楷體" pitchFamily="65" charset="-120"/>
                <a:ea typeface="標楷體" pitchFamily="65" charset="-120"/>
              </a:defRPr>
            </a:lvl3pPr>
            <a:lvl4pPr marL="1371600" indent="0">
              <a:buNone/>
              <a:defRPr sz="2000" b="1">
                <a:latin typeface="標楷體" pitchFamily="65" charset="-120"/>
                <a:ea typeface="標楷體" pitchFamily="65" charset="-120"/>
              </a:defRPr>
            </a:lvl4pPr>
            <a:lvl5pPr marL="1828800" indent="0">
              <a:buNone/>
              <a:defRPr sz="2000" b="1">
                <a:latin typeface="標楷體" pitchFamily="65" charset="-120"/>
                <a:ea typeface="標楷體" pitchFamily="65" charset="-120"/>
              </a:defRPr>
            </a:lvl5pPr>
          </a:lstStyle>
          <a:p>
            <a:pPr lvl="0"/>
            <a:r>
              <a:rPr lang="zh-TW" altLang="en-US" dirty="0"/>
              <a:t>按一下以編輯母片文字樣式</a:t>
            </a:r>
          </a:p>
          <a:p>
            <a:pPr lvl="1"/>
            <a:r>
              <a:rPr lang="zh-TW" altLang="en-US" dirty="0"/>
              <a:t>第二層</a:t>
            </a:r>
          </a:p>
          <a:p>
            <a:pPr lvl="2"/>
            <a:r>
              <a:rPr lang="zh-TW" altLang="en-US" dirty="0"/>
              <a:t>第三層</a:t>
            </a:r>
          </a:p>
          <a:p>
            <a:pPr lvl="3"/>
            <a:r>
              <a:rPr lang="zh-TW" altLang="en-US" dirty="0"/>
              <a:t>第四層</a:t>
            </a:r>
          </a:p>
          <a:p>
            <a:pPr lvl="4"/>
            <a:r>
              <a:rPr lang="zh-TW" altLang="en-US" dirty="0"/>
              <a:t>第五層</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zh-TW"/>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zh-TW"/>
          </a:p>
        </p:txBody>
      </p:sp>
      <p:sp>
        <p:nvSpPr>
          <p:cNvPr id="6" name="Rectangle 6"/>
          <p:cNvSpPr>
            <a:spLocks noGrp="1" noChangeArrowheads="1"/>
          </p:cNvSpPr>
          <p:nvPr>
            <p:ph type="sldNum" sz="quarter" idx="12"/>
          </p:nvPr>
        </p:nvSpPr>
        <p:spPr>
          <a:ln/>
        </p:spPr>
        <p:txBody>
          <a:bodyPr/>
          <a:lstStyle>
            <a:lvl1pPr>
              <a:defRPr/>
            </a:lvl1pPr>
          </a:lstStyle>
          <a:p>
            <a:pPr>
              <a:defRPr/>
            </a:pPr>
            <a:fld id="{AD5D16AC-C5BC-499D-A14D-AC8156975861}" type="slidenum">
              <a:rPr lang="en-US" altLang="zh-TW"/>
              <a:pPr>
                <a:defRPr/>
              </a:pPr>
              <a:t>‹#›</a:t>
            </a:fld>
            <a:endParaRPr lang="en-US" altLang="zh-TW"/>
          </a:p>
        </p:txBody>
      </p:sp>
    </p:spTree>
    <p:extLst>
      <p:ext uri="{BB962C8B-B14F-4D97-AF65-F5344CB8AC3E}">
        <p14:creationId xmlns:p14="http://schemas.microsoft.com/office/powerpoint/2010/main" val="140156462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1792288" y="4800600"/>
            <a:ext cx="5486400" cy="566738"/>
          </a:xfrm>
        </p:spPr>
        <p:txBody>
          <a:bodyPr anchor="b"/>
          <a:lstStyle>
            <a:lvl1pPr algn="l">
              <a:defRPr sz="2000" b="1"/>
            </a:lvl1pPr>
          </a:lstStyle>
          <a:p>
            <a:r>
              <a:rPr lang="zh-TW" altLang="en-US"/>
              <a:t>按一下以編輯母片標題樣式</a:t>
            </a:r>
          </a:p>
        </p:txBody>
      </p:sp>
      <p:sp>
        <p:nvSpPr>
          <p:cNvPr id="3" name="圖片版面配置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TW" altLang="en-US"/>
              <a:t>按一下圖示以新增圖片</a:t>
            </a:r>
          </a:p>
        </p:txBody>
      </p:sp>
      <p:sp>
        <p:nvSpPr>
          <p:cNvPr id="4" name="文字版面配置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a:t>按一下以編輯母片文字樣式</a:t>
            </a:r>
          </a:p>
        </p:txBody>
      </p:sp>
      <p:sp>
        <p:nvSpPr>
          <p:cNvPr id="5" name="日期版面配置區 4"/>
          <p:cNvSpPr>
            <a:spLocks noGrp="1"/>
          </p:cNvSpPr>
          <p:nvPr>
            <p:ph type="dt" sz="half" idx="10"/>
          </p:nvPr>
        </p:nvSpPr>
        <p:spPr/>
        <p:txBody>
          <a:bodyPr/>
          <a:lstStyle>
            <a:lvl1pPr>
              <a:defRPr/>
            </a:lvl1pPr>
          </a:lstStyle>
          <a:p>
            <a:endParaRPr lang="en-US" altLang="zh-TW"/>
          </a:p>
        </p:txBody>
      </p:sp>
      <p:sp>
        <p:nvSpPr>
          <p:cNvPr id="6" name="頁尾版面配置區 5"/>
          <p:cNvSpPr>
            <a:spLocks noGrp="1"/>
          </p:cNvSpPr>
          <p:nvPr>
            <p:ph type="ftr" sz="quarter" idx="11"/>
          </p:nvPr>
        </p:nvSpPr>
        <p:spPr/>
        <p:txBody>
          <a:bodyPr/>
          <a:lstStyle>
            <a:lvl1pPr>
              <a:defRPr/>
            </a:lvl1pPr>
          </a:lstStyle>
          <a:p>
            <a:endParaRPr lang="en-US" altLang="zh-TW"/>
          </a:p>
        </p:txBody>
      </p:sp>
      <p:sp>
        <p:nvSpPr>
          <p:cNvPr id="7" name="投影片編號版面配置區 6"/>
          <p:cNvSpPr>
            <a:spLocks noGrp="1"/>
          </p:cNvSpPr>
          <p:nvPr>
            <p:ph type="sldNum" sz="quarter" idx="12"/>
          </p:nvPr>
        </p:nvSpPr>
        <p:spPr/>
        <p:txBody>
          <a:bodyPr/>
          <a:lstStyle>
            <a:lvl1pPr>
              <a:defRPr/>
            </a:lvl1pPr>
          </a:lstStyle>
          <a:p>
            <a:fld id="{D705DC3E-EC79-4A8A-B17D-7EB09A4B9E00}" type="slidenum">
              <a:rPr lang="en-US" altLang="zh-TW"/>
              <a:pPr/>
              <a:t>‹#›</a:t>
            </a:fld>
            <a:endParaRPr lang="en-US" altLang="zh-TW"/>
          </a:p>
        </p:txBody>
      </p:sp>
    </p:spTree>
    <p:extLst>
      <p:ext uri="{BB962C8B-B14F-4D97-AF65-F5344CB8AC3E}">
        <p14:creationId xmlns:p14="http://schemas.microsoft.com/office/powerpoint/2010/main" val="86649510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直排文字版面配置區 2"/>
          <p:cNvSpPr>
            <a:spLocks noGrp="1"/>
          </p:cNvSpPr>
          <p:nvPr>
            <p:ph type="body" orient="vert" idx="1"/>
          </p:nvPr>
        </p:nvSpPr>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p:cNvSpPr>
            <a:spLocks noGrp="1"/>
          </p:cNvSpPr>
          <p:nvPr>
            <p:ph type="dt" sz="half" idx="10"/>
          </p:nvPr>
        </p:nvSpPr>
        <p:spPr/>
        <p:txBody>
          <a:bodyPr/>
          <a:lstStyle>
            <a:lvl1pPr>
              <a:defRPr/>
            </a:lvl1pPr>
          </a:lstStyle>
          <a:p>
            <a:endParaRPr lang="en-US" altLang="zh-TW"/>
          </a:p>
        </p:txBody>
      </p:sp>
      <p:sp>
        <p:nvSpPr>
          <p:cNvPr id="5" name="頁尾版面配置區 4"/>
          <p:cNvSpPr>
            <a:spLocks noGrp="1"/>
          </p:cNvSpPr>
          <p:nvPr>
            <p:ph type="ftr" sz="quarter" idx="11"/>
          </p:nvPr>
        </p:nvSpPr>
        <p:spPr/>
        <p:txBody>
          <a:bodyPr/>
          <a:lstStyle>
            <a:lvl1pPr>
              <a:defRPr/>
            </a:lvl1pPr>
          </a:lstStyle>
          <a:p>
            <a:endParaRPr lang="en-US" altLang="zh-TW"/>
          </a:p>
        </p:txBody>
      </p:sp>
      <p:sp>
        <p:nvSpPr>
          <p:cNvPr id="6" name="投影片編號版面配置區 5"/>
          <p:cNvSpPr>
            <a:spLocks noGrp="1"/>
          </p:cNvSpPr>
          <p:nvPr>
            <p:ph type="sldNum" sz="quarter" idx="12"/>
          </p:nvPr>
        </p:nvSpPr>
        <p:spPr/>
        <p:txBody>
          <a:bodyPr/>
          <a:lstStyle>
            <a:lvl1pPr>
              <a:defRPr/>
            </a:lvl1pPr>
          </a:lstStyle>
          <a:p>
            <a:fld id="{0345DA31-0E80-41AB-91B8-F746B6CEFDB0}" type="slidenum">
              <a:rPr lang="en-US" altLang="zh-TW"/>
              <a:pPr/>
              <a:t>‹#›</a:t>
            </a:fld>
            <a:endParaRPr lang="en-US" altLang="zh-TW"/>
          </a:p>
        </p:txBody>
      </p:sp>
    </p:spTree>
    <p:extLst>
      <p:ext uri="{BB962C8B-B14F-4D97-AF65-F5344CB8AC3E}">
        <p14:creationId xmlns:p14="http://schemas.microsoft.com/office/powerpoint/2010/main" val="350817911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6629400" y="274638"/>
            <a:ext cx="2057400" cy="5026025"/>
          </a:xfrm>
        </p:spPr>
        <p:txBody>
          <a:bodyPr vert="eaVert"/>
          <a:lstStyle/>
          <a:p>
            <a:r>
              <a:rPr lang="zh-TW" altLang="en-US"/>
              <a:t>按一下以編輯母片標題樣式</a:t>
            </a:r>
          </a:p>
        </p:txBody>
      </p:sp>
      <p:sp>
        <p:nvSpPr>
          <p:cNvPr id="3" name="直排文字版面配置區 2"/>
          <p:cNvSpPr>
            <a:spLocks noGrp="1"/>
          </p:cNvSpPr>
          <p:nvPr>
            <p:ph type="body" orient="vert" idx="1"/>
          </p:nvPr>
        </p:nvSpPr>
        <p:spPr>
          <a:xfrm>
            <a:off x="457200" y="274638"/>
            <a:ext cx="6019800" cy="5026025"/>
          </a:xfrm>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p:cNvSpPr>
            <a:spLocks noGrp="1"/>
          </p:cNvSpPr>
          <p:nvPr>
            <p:ph type="dt" sz="half" idx="10"/>
          </p:nvPr>
        </p:nvSpPr>
        <p:spPr/>
        <p:txBody>
          <a:bodyPr/>
          <a:lstStyle>
            <a:lvl1pPr>
              <a:defRPr/>
            </a:lvl1pPr>
          </a:lstStyle>
          <a:p>
            <a:endParaRPr lang="en-US" altLang="zh-TW"/>
          </a:p>
        </p:txBody>
      </p:sp>
      <p:sp>
        <p:nvSpPr>
          <p:cNvPr id="5" name="頁尾版面配置區 4"/>
          <p:cNvSpPr>
            <a:spLocks noGrp="1"/>
          </p:cNvSpPr>
          <p:nvPr>
            <p:ph type="ftr" sz="quarter" idx="11"/>
          </p:nvPr>
        </p:nvSpPr>
        <p:spPr/>
        <p:txBody>
          <a:bodyPr/>
          <a:lstStyle>
            <a:lvl1pPr>
              <a:defRPr/>
            </a:lvl1pPr>
          </a:lstStyle>
          <a:p>
            <a:endParaRPr lang="en-US" altLang="zh-TW"/>
          </a:p>
        </p:txBody>
      </p:sp>
      <p:sp>
        <p:nvSpPr>
          <p:cNvPr id="6" name="投影片編號版面配置區 5"/>
          <p:cNvSpPr>
            <a:spLocks noGrp="1"/>
          </p:cNvSpPr>
          <p:nvPr>
            <p:ph type="sldNum" sz="quarter" idx="12"/>
          </p:nvPr>
        </p:nvSpPr>
        <p:spPr/>
        <p:txBody>
          <a:bodyPr/>
          <a:lstStyle>
            <a:lvl1pPr>
              <a:defRPr/>
            </a:lvl1pPr>
          </a:lstStyle>
          <a:p>
            <a:fld id="{BAEB96E7-E1B0-4BF4-9410-60D51CEEBE93}" type="slidenum">
              <a:rPr lang="en-US" altLang="zh-TW"/>
              <a:pPr/>
              <a:t>‹#›</a:t>
            </a:fld>
            <a:endParaRPr lang="en-US" altLang="zh-TW"/>
          </a:p>
        </p:txBody>
      </p:sp>
    </p:spTree>
    <p:extLst>
      <p:ext uri="{BB962C8B-B14F-4D97-AF65-F5344CB8AC3E}">
        <p14:creationId xmlns:p14="http://schemas.microsoft.com/office/powerpoint/2010/main" val="21930141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區段標題">
    <p:spTree>
      <p:nvGrpSpPr>
        <p:cNvPr id="1" name=""/>
        <p:cNvGrpSpPr/>
        <p:nvPr/>
      </p:nvGrpSpPr>
      <p:grpSpPr>
        <a:xfrm>
          <a:off x="0" y="0"/>
          <a:ext cx="0" cy="0"/>
          <a:chOff x="0" y="0"/>
          <a:chExt cx="0" cy="0"/>
        </a:xfrm>
      </p:grpSpPr>
      <p:sp>
        <p:nvSpPr>
          <p:cNvPr id="2" name="標題 1"/>
          <p:cNvSpPr>
            <a:spLocks noGrp="1"/>
          </p:cNvSpPr>
          <p:nvPr>
            <p:ph type="title"/>
          </p:nvPr>
        </p:nvSpPr>
        <p:spPr>
          <a:xfrm>
            <a:off x="722313" y="4406900"/>
            <a:ext cx="7772400" cy="1362075"/>
          </a:xfrm>
        </p:spPr>
        <p:txBody>
          <a:bodyPr anchor="t"/>
          <a:lstStyle>
            <a:lvl1pPr algn="l">
              <a:defRPr sz="4000" b="1" cap="all"/>
            </a:lvl1pPr>
          </a:lstStyle>
          <a:p>
            <a:r>
              <a:rPr lang="zh-TW" altLang="en-US"/>
              <a:t>按一下以編輯母片標題樣式</a:t>
            </a:r>
          </a:p>
        </p:txBody>
      </p:sp>
      <p:sp>
        <p:nvSpPr>
          <p:cNvPr id="3" name="文字版面配置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TW" altLang="en-US"/>
              <a:t>按一下以編輯母片文字樣式</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zh-TW"/>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zh-TW"/>
          </a:p>
        </p:txBody>
      </p:sp>
      <p:sp>
        <p:nvSpPr>
          <p:cNvPr id="6" name="Rectangle 6"/>
          <p:cNvSpPr>
            <a:spLocks noGrp="1" noChangeArrowheads="1"/>
          </p:cNvSpPr>
          <p:nvPr>
            <p:ph type="sldNum" sz="quarter" idx="12"/>
          </p:nvPr>
        </p:nvSpPr>
        <p:spPr>
          <a:ln/>
        </p:spPr>
        <p:txBody>
          <a:bodyPr/>
          <a:lstStyle>
            <a:lvl1pPr>
              <a:defRPr/>
            </a:lvl1pPr>
          </a:lstStyle>
          <a:p>
            <a:pPr>
              <a:defRPr/>
            </a:pPr>
            <a:fld id="{1F0B4D49-E534-480C-9E47-45BA07231A18}" type="slidenum">
              <a:rPr lang="en-US" altLang="zh-TW"/>
              <a:pPr>
                <a:defRPr/>
              </a:pPr>
              <a:t>‹#›</a:t>
            </a:fld>
            <a:endParaRPr lang="en-US" altLang="zh-TW"/>
          </a:p>
        </p:txBody>
      </p:sp>
    </p:spTree>
    <p:extLst>
      <p:ext uri="{BB962C8B-B14F-4D97-AF65-F5344CB8AC3E}">
        <p14:creationId xmlns:p14="http://schemas.microsoft.com/office/powerpoint/2010/main" val="28797640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內容版面配置區 2"/>
          <p:cNvSpPr>
            <a:spLocks noGrp="1"/>
          </p:cNvSpPr>
          <p:nvPr>
            <p:ph sz="half" idx="1"/>
          </p:nvPr>
        </p:nvSpPr>
        <p:spPr>
          <a:xfrm>
            <a:off x="457200" y="1905000"/>
            <a:ext cx="4038600" cy="3886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內容版面配置區 3"/>
          <p:cNvSpPr>
            <a:spLocks noGrp="1"/>
          </p:cNvSpPr>
          <p:nvPr>
            <p:ph sz="half" idx="2"/>
          </p:nvPr>
        </p:nvSpPr>
        <p:spPr>
          <a:xfrm>
            <a:off x="4648200" y="1905000"/>
            <a:ext cx="4038600" cy="3886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zh-TW"/>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zh-TW"/>
          </a:p>
        </p:txBody>
      </p:sp>
      <p:sp>
        <p:nvSpPr>
          <p:cNvPr id="7" name="Rectangle 6"/>
          <p:cNvSpPr>
            <a:spLocks noGrp="1" noChangeArrowheads="1"/>
          </p:cNvSpPr>
          <p:nvPr>
            <p:ph type="sldNum" sz="quarter" idx="12"/>
          </p:nvPr>
        </p:nvSpPr>
        <p:spPr>
          <a:ln/>
        </p:spPr>
        <p:txBody>
          <a:bodyPr/>
          <a:lstStyle>
            <a:lvl1pPr>
              <a:defRPr/>
            </a:lvl1pPr>
          </a:lstStyle>
          <a:p>
            <a:pPr>
              <a:defRPr/>
            </a:pPr>
            <a:fld id="{7A0316E3-C275-4525-BE4A-499BE8186380}" type="slidenum">
              <a:rPr lang="en-US" altLang="zh-TW"/>
              <a:pPr>
                <a:defRPr/>
              </a:pPr>
              <a:t>‹#›</a:t>
            </a:fld>
            <a:endParaRPr lang="en-US" altLang="zh-TW"/>
          </a:p>
        </p:txBody>
      </p:sp>
    </p:spTree>
    <p:extLst>
      <p:ext uri="{BB962C8B-B14F-4D97-AF65-F5344CB8AC3E}">
        <p14:creationId xmlns:p14="http://schemas.microsoft.com/office/powerpoint/2010/main" val="24416565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a:xfrm>
            <a:off x="457200" y="274638"/>
            <a:ext cx="8229600" cy="1143000"/>
          </a:xfrm>
        </p:spPr>
        <p:txBody>
          <a:bodyPr/>
          <a:lstStyle>
            <a:lvl1pPr>
              <a:defRPr/>
            </a:lvl1pPr>
          </a:lstStyle>
          <a:p>
            <a:r>
              <a:rPr lang="zh-TW" altLang="en-US"/>
              <a:t>按一下以編輯母片標題樣式</a:t>
            </a:r>
          </a:p>
        </p:txBody>
      </p:sp>
      <p:sp>
        <p:nvSpPr>
          <p:cNvPr id="3" name="文字版面配置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4" name="內容版面配置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文字版面配置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6" name="內容版面配置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zh-TW"/>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zh-TW"/>
          </a:p>
        </p:txBody>
      </p:sp>
      <p:sp>
        <p:nvSpPr>
          <p:cNvPr id="9" name="Rectangle 6"/>
          <p:cNvSpPr>
            <a:spLocks noGrp="1" noChangeArrowheads="1"/>
          </p:cNvSpPr>
          <p:nvPr>
            <p:ph type="sldNum" sz="quarter" idx="12"/>
          </p:nvPr>
        </p:nvSpPr>
        <p:spPr>
          <a:ln/>
        </p:spPr>
        <p:txBody>
          <a:bodyPr/>
          <a:lstStyle>
            <a:lvl1pPr>
              <a:defRPr/>
            </a:lvl1pPr>
          </a:lstStyle>
          <a:p>
            <a:pPr>
              <a:defRPr/>
            </a:pPr>
            <a:fld id="{021D8A80-073D-4870-B92F-476165479E14}" type="slidenum">
              <a:rPr lang="en-US" altLang="zh-TW"/>
              <a:pPr>
                <a:defRPr/>
              </a:pPr>
              <a:t>‹#›</a:t>
            </a:fld>
            <a:endParaRPr lang="en-US" altLang="zh-TW"/>
          </a:p>
        </p:txBody>
      </p:sp>
    </p:spTree>
    <p:extLst>
      <p:ext uri="{BB962C8B-B14F-4D97-AF65-F5344CB8AC3E}">
        <p14:creationId xmlns:p14="http://schemas.microsoft.com/office/powerpoint/2010/main" val="33070411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zh-TW"/>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zh-TW"/>
          </a:p>
        </p:txBody>
      </p:sp>
      <p:sp>
        <p:nvSpPr>
          <p:cNvPr id="5" name="Rectangle 6"/>
          <p:cNvSpPr>
            <a:spLocks noGrp="1" noChangeArrowheads="1"/>
          </p:cNvSpPr>
          <p:nvPr>
            <p:ph type="sldNum" sz="quarter" idx="12"/>
          </p:nvPr>
        </p:nvSpPr>
        <p:spPr>
          <a:ln/>
        </p:spPr>
        <p:txBody>
          <a:bodyPr/>
          <a:lstStyle>
            <a:lvl1pPr>
              <a:defRPr/>
            </a:lvl1pPr>
          </a:lstStyle>
          <a:p>
            <a:pPr>
              <a:defRPr/>
            </a:pPr>
            <a:fld id="{32F82085-D7AF-4F48-8F8E-C5ABE19CB324}" type="slidenum">
              <a:rPr lang="en-US" altLang="zh-TW"/>
              <a:pPr>
                <a:defRPr/>
              </a:pPr>
              <a:t>‹#›</a:t>
            </a:fld>
            <a:endParaRPr lang="en-US" altLang="zh-TW"/>
          </a:p>
        </p:txBody>
      </p:sp>
    </p:spTree>
    <p:extLst>
      <p:ext uri="{BB962C8B-B14F-4D97-AF65-F5344CB8AC3E}">
        <p14:creationId xmlns:p14="http://schemas.microsoft.com/office/powerpoint/2010/main" val="12615663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空白">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zh-TW"/>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zh-TW"/>
          </a:p>
        </p:txBody>
      </p:sp>
      <p:sp>
        <p:nvSpPr>
          <p:cNvPr id="4" name="Rectangle 6"/>
          <p:cNvSpPr>
            <a:spLocks noGrp="1" noChangeArrowheads="1"/>
          </p:cNvSpPr>
          <p:nvPr>
            <p:ph type="sldNum" sz="quarter" idx="12"/>
          </p:nvPr>
        </p:nvSpPr>
        <p:spPr>
          <a:ln/>
        </p:spPr>
        <p:txBody>
          <a:bodyPr/>
          <a:lstStyle>
            <a:lvl1pPr>
              <a:defRPr/>
            </a:lvl1pPr>
          </a:lstStyle>
          <a:p>
            <a:pPr>
              <a:defRPr/>
            </a:pPr>
            <a:fld id="{F4EF4F6D-9B35-44AF-A869-079BA83D171A}" type="slidenum">
              <a:rPr lang="en-US" altLang="zh-TW"/>
              <a:pPr>
                <a:defRPr/>
              </a:pPr>
              <a:t>‹#›</a:t>
            </a:fld>
            <a:endParaRPr lang="en-US" altLang="zh-TW"/>
          </a:p>
        </p:txBody>
      </p:sp>
      <p:sp>
        <p:nvSpPr>
          <p:cNvPr id="6" name="標題 1"/>
          <p:cNvSpPr>
            <a:spLocks noGrp="1"/>
          </p:cNvSpPr>
          <p:nvPr>
            <p:ph type="title"/>
          </p:nvPr>
        </p:nvSpPr>
        <p:spPr>
          <a:xfrm>
            <a:off x="683568" y="579438"/>
            <a:ext cx="7776864" cy="1143000"/>
          </a:xfrm>
        </p:spPr>
        <p:txBody>
          <a:bodyPr/>
          <a:lstStyle>
            <a:lvl1pPr algn="l">
              <a:defRPr sz="2800" b="1">
                <a:latin typeface="標楷體" pitchFamily="65" charset="-120"/>
                <a:ea typeface="標楷體" pitchFamily="65" charset="-120"/>
              </a:defRPr>
            </a:lvl1pPr>
          </a:lstStyle>
          <a:p>
            <a:r>
              <a:rPr lang="zh-TW" altLang="en-US" dirty="0"/>
              <a:t>按一下以編輯母片標題樣式</a:t>
            </a:r>
          </a:p>
        </p:txBody>
      </p:sp>
      <p:sp>
        <p:nvSpPr>
          <p:cNvPr id="7" name="內容版面配置區 2"/>
          <p:cNvSpPr>
            <a:spLocks noGrp="1"/>
          </p:cNvSpPr>
          <p:nvPr>
            <p:ph idx="1"/>
          </p:nvPr>
        </p:nvSpPr>
        <p:spPr>
          <a:xfrm>
            <a:off x="683568" y="1905000"/>
            <a:ext cx="7848872" cy="4044280"/>
          </a:xfrm>
        </p:spPr>
        <p:txBody>
          <a:bodyPr/>
          <a:lstStyle>
            <a:lvl1pPr marL="0" indent="0">
              <a:buNone/>
              <a:defRPr sz="2800" b="1">
                <a:latin typeface="標楷體" pitchFamily="65" charset="-120"/>
                <a:ea typeface="標楷體" pitchFamily="65" charset="-120"/>
              </a:defRPr>
            </a:lvl1pPr>
            <a:lvl2pPr marL="457200" indent="0">
              <a:buNone/>
              <a:defRPr sz="2400" b="1">
                <a:latin typeface="標楷體" pitchFamily="65" charset="-120"/>
                <a:ea typeface="標楷體" pitchFamily="65" charset="-120"/>
              </a:defRPr>
            </a:lvl2pPr>
            <a:lvl3pPr marL="914400" indent="0">
              <a:buNone/>
              <a:defRPr sz="2000" b="1">
                <a:latin typeface="標楷體" pitchFamily="65" charset="-120"/>
                <a:ea typeface="標楷體" pitchFamily="65" charset="-120"/>
              </a:defRPr>
            </a:lvl3pPr>
            <a:lvl4pPr marL="1371600" indent="0">
              <a:buNone/>
              <a:defRPr sz="2000" b="1">
                <a:latin typeface="標楷體" pitchFamily="65" charset="-120"/>
                <a:ea typeface="標楷體" pitchFamily="65" charset="-120"/>
              </a:defRPr>
            </a:lvl4pPr>
            <a:lvl5pPr marL="1828800" indent="0">
              <a:buNone/>
              <a:defRPr sz="2000" b="1">
                <a:latin typeface="標楷體" pitchFamily="65" charset="-120"/>
                <a:ea typeface="標楷體" pitchFamily="65" charset="-120"/>
              </a:defRPr>
            </a:lvl5pPr>
          </a:lstStyle>
          <a:p>
            <a:pPr lvl="0"/>
            <a:r>
              <a:rPr lang="zh-TW" altLang="en-US" dirty="0"/>
              <a:t>按一下以編輯母片文字樣式</a:t>
            </a:r>
          </a:p>
          <a:p>
            <a:pPr lvl="1"/>
            <a:r>
              <a:rPr lang="zh-TW" altLang="en-US" dirty="0"/>
              <a:t>第二層</a:t>
            </a:r>
          </a:p>
          <a:p>
            <a:pPr lvl="2"/>
            <a:r>
              <a:rPr lang="zh-TW" altLang="en-US" dirty="0"/>
              <a:t>第三層</a:t>
            </a:r>
          </a:p>
          <a:p>
            <a:pPr lvl="3"/>
            <a:r>
              <a:rPr lang="zh-TW" altLang="en-US" dirty="0"/>
              <a:t>第四層</a:t>
            </a:r>
          </a:p>
          <a:p>
            <a:pPr lvl="4"/>
            <a:r>
              <a:rPr lang="zh-TW" altLang="en-US" dirty="0"/>
              <a:t>第五層</a:t>
            </a:r>
          </a:p>
        </p:txBody>
      </p:sp>
    </p:spTree>
    <p:extLst>
      <p:ext uri="{BB962C8B-B14F-4D97-AF65-F5344CB8AC3E}">
        <p14:creationId xmlns:p14="http://schemas.microsoft.com/office/powerpoint/2010/main" val="30068162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457200" y="273050"/>
            <a:ext cx="3008313" cy="1162050"/>
          </a:xfrm>
        </p:spPr>
        <p:txBody>
          <a:bodyPr anchor="b"/>
          <a:lstStyle>
            <a:lvl1pPr algn="l">
              <a:defRPr sz="2000" b="1"/>
            </a:lvl1pPr>
          </a:lstStyle>
          <a:p>
            <a:r>
              <a:rPr lang="zh-TW" altLang="en-US"/>
              <a:t>按一下以編輯母片標題樣式</a:t>
            </a:r>
          </a:p>
        </p:txBody>
      </p:sp>
      <p:sp>
        <p:nvSpPr>
          <p:cNvPr id="3" name="內容版面配置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文字版面配置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a:t>按一下以編輯母片文字樣式</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zh-TW"/>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zh-TW"/>
          </a:p>
        </p:txBody>
      </p:sp>
      <p:sp>
        <p:nvSpPr>
          <p:cNvPr id="7" name="Rectangle 6"/>
          <p:cNvSpPr>
            <a:spLocks noGrp="1" noChangeArrowheads="1"/>
          </p:cNvSpPr>
          <p:nvPr>
            <p:ph type="sldNum" sz="quarter" idx="12"/>
          </p:nvPr>
        </p:nvSpPr>
        <p:spPr>
          <a:ln/>
        </p:spPr>
        <p:txBody>
          <a:bodyPr/>
          <a:lstStyle>
            <a:lvl1pPr>
              <a:defRPr/>
            </a:lvl1pPr>
          </a:lstStyle>
          <a:p>
            <a:pPr>
              <a:defRPr/>
            </a:pPr>
            <a:fld id="{C5A45BA9-746F-417A-8084-D3CAE919ED56}" type="slidenum">
              <a:rPr lang="en-US" altLang="zh-TW"/>
              <a:pPr>
                <a:defRPr/>
              </a:pPr>
              <a:t>‹#›</a:t>
            </a:fld>
            <a:endParaRPr lang="en-US" altLang="zh-TW"/>
          </a:p>
        </p:txBody>
      </p:sp>
    </p:spTree>
    <p:extLst>
      <p:ext uri="{BB962C8B-B14F-4D97-AF65-F5344CB8AC3E}">
        <p14:creationId xmlns:p14="http://schemas.microsoft.com/office/powerpoint/2010/main" val="12753861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1792288" y="4800600"/>
            <a:ext cx="5486400" cy="566738"/>
          </a:xfrm>
        </p:spPr>
        <p:txBody>
          <a:bodyPr anchor="b"/>
          <a:lstStyle>
            <a:lvl1pPr algn="l">
              <a:defRPr sz="2000" b="1"/>
            </a:lvl1pPr>
          </a:lstStyle>
          <a:p>
            <a:r>
              <a:rPr lang="zh-TW" altLang="en-US"/>
              <a:t>按一下以編輯母片標題樣式</a:t>
            </a:r>
          </a:p>
        </p:txBody>
      </p:sp>
      <p:sp>
        <p:nvSpPr>
          <p:cNvPr id="3" name="圖片版面配置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zh-TW" altLang="en-US" noProof="0"/>
              <a:t>按一下圖示以新增圖片</a:t>
            </a:r>
          </a:p>
        </p:txBody>
      </p:sp>
      <p:sp>
        <p:nvSpPr>
          <p:cNvPr id="4" name="文字版面配置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a:t>按一下以編輯母片文字樣式</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zh-TW"/>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zh-TW"/>
          </a:p>
        </p:txBody>
      </p:sp>
      <p:sp>
        <p:nvSpPr>
          <p:cNvPr id="7" name="Rectangle 6"/>
          <p:cNvSpPr>
            <a:spLocks noGrp="1" noChangeArrowheads="1"/>
          </p:cNvSpPr>
          <p:nvPr>
            <p:ph type="sldNum" sz="quarter" idx="12"/>
          </p:nvPr>
        </p:nvSpPr>
        <p:spPr>
          <a:ln/>
        </p:spPr>
        <p:txBody>
          <a:bodyPr/>
          <a:lstStyle>
            <a:lvl1pPr>
              <a:defRPr/>
            </a:lvl1pPr>
          </a:lstStyle>
          <a:p>
            <a:pPr>
              <a:defRPr/>
            </a:pPr>
            <a:fld id="{63BE5343-5E27-4E8A-BE7B-0149A98B303A}" type="slidenum">
              <a:rPr lang="en-US" altLang="zh-TW"/>
              <a:pPr>
                <a:defRPr/>
              </a:pPr>
              <a:t>‹#›</a:t>
            </a:fld>
            <a:endParaRPr lang="en-US" altLang="zh-TW"/>
          </a:p>
        </p:txBody>
      </p:sp>
    </p:spTree>
    <p:extLst>
      <p:ext uri="{BB962C8B-B14F-4D97-AF65-F5344CB8AC3E}">
        <p14:creationId xmlns:p14="http://schemas.microsoft.com/office/powerpoint/2010/main" val="10521449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7"/>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Rectangle 2"/>
          <p:cNvSpPr>
            <a:spLocks noGrp="1" noChangeArrowheads="1"/>
          </p:cNvSpPr>
          <p:nvPr>
            <p:ph type="title"/>
          </p:nvPr>
        </p:nvSpPr>
        <p:spPr bwMode="auto">
          <a:xfrm>
            <a:off x="457200" y="5794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zh-TW" altLang="en-US"/>
              <a:t>按一下以編輯母片標題樣式</a:t>
            </a:r>
            <a:endParaRPr lang="en-US" altLang="zh-TW"/>
          </a:p>
        </p:txBody>
      </p:sp>
      <p:sp>
        <p:nvSpPr>
          <p:cNvPr id="1028" name="Rectangle 3"/>
          <p:cNvSpPr>
            <a:spLocks noGrp="1" noChangeArrowheads="1"/>
          </p:cNvSpPr>
          <p:nvPr>
            <p:ph type="body" idx="1"/>
          </p:nvPr>
        </p:nvSpPr>
        <p:spPr bwMode="auto">
          <a:xfrm>
            <a:off x="457200" y="1905000"/>
            <a:ext cx="8229600" cy="3886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zh-TW" altLang="en-US" dirty="0"/>
              <a:t>按一下以編輯母片文字樣式</a:t>
            </a:r>
          </a:p>
          <a:p>
            <a:pPr lvl="1"/>
            <a:r>
              <a:rPr lang="zh-TW" altLang="en-US" dirty="0"/>
              <a:t>第二層</a:t>
            </a:r>
          </a:p>
          <a:p>
            <a:pPr lvl="2"/>
            <a:r>
              <a:rPr lang="zh-TW" altLang="en-US" dirty="0"/>
              <a:t>第三層</a:t>
            </a:r>
          </a:p>
          <a:p>
            <a:pPr lvl="3"/>
            <a:r>
              <a:rPr lang="zh-TW" altLang="en-US" dirty="0"/>
              <a:t>第四層</a:t>
            </a:r>
          </a:p>
          <a:p>
            <a:pPr lvl="4"/>
            <a:r>
              <a:rPr lang="zh-TW" altLang="en-US" dirty="0"/>
              <a:t>第五層</a:t>
            </a:r>
            <a:endParaRPr lang="en-US" altLang="zh-TW" dirty="0"/>
          </a:p>
        </p:txBody>
      </p:sp>
      <p:sp>
        <p:nvSpPr>
          <p:cNvPr id="2"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solidFill>
                  <a:schemeClr val="tx2"/>
                </a:solidFill>
                <a:ea typeface="新細明體" charset="-120"/>
              </a:defRPr>
            </a:lvl1pPr>
          </a:lstStyle>
          <a:p>
            <a:pPr>
              <a:defRPr/>
            </a:pPr>
            <a:endParaRPr lang="en-US" altLang="zh-TW"/>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200">
                <a:solidFill>
                  <a:schemeClr val="tx2"/>
                </a:solidFill>
                <a:ea typeface="新細明體" charset="-120"/>
              </a:defRPr>
            </a:lvl1pPr>
          </a:lstStyle>
          <a:p>
            <a:pPr>
              <a:defRPr/>
            </a:pPr>
            <a:endParaRPr lang="en-US" altLang="zh-TW"/>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solidFill>
                  <a:schemeClr val="tx2"/>
                </a:solidFill>
                <a:ea typeface="新細明體" charset="-120"/>
              </a:defRPr>
            </a:lvl1pPr>
          </a:lstStyle>
          <a:p>
            <a:pPr>
              <a:defRPr/>
            </a:pPr>
            <a:fld id="{418D98E4-FBCC-43D0-BFD2-A5750D50ED0D}" type="slidenum">
              <a:rPr lang="en-US" altLang="zh-TW"/>
              <a:pPr>
                <a:defRPr/>
              </a:pPr>
              <a:t>‹#›</a:t>
            </a:fld>
            <a:endParaRPr lang="en-US" altLang="zh-TW"/>
          </a:p>
        </p:txBody>
      </p:sp>
    </p:spTree>
  </p:cSld>
  <p:clrMap bg1="lt1" tx1="dk1" bg2="lt2" tx2="dk2" accent1="accent1" accent2="accent2" accent3="accent3" accent4="accent4" accent5="accent5" accent6="accent6" hlink="hlink" folHlink="folHlink"/>
  <p:sldLayoutIdLst>
    <p:sldLayoutId id="2147483683" r:id="rId1"/>
    <p:sldLayoutId id="2147483673" r:id="rId2"/>
    <p:sldLayoutId id="2147483674" r:id="rId3"/>
    <p:sldLayoutId id="2147483675" r:id="rId4"/>
    <p:sldLayoutId id="2147483676" r:id="rId5"/>
    <p:sldLayoutId id="2147483677" r:id="rId6"/>
    <p:sldLayoutId id="2147483678" r:id="rId7"/>
    <p:sldLayoutId id="2147483679" r:id="rId8"/>
    <p:sldLayoutId id="2147483680" r:id="rId9"/>
    <p:sldLayoutId id="2147483681" r:id="rId10"/>
    <p:sldLayoutId id="2147483682" r:id="rId11"/>
  </p:sldLayoutIdLst>
  <p:hf hdr="0" ftr="0" dt="0"/>
  <p:txStyles>
    <p:titleStyle>
      <a:lvl1pPr algn="ctr" rtl="0" eaLnBrk="1" fontAlgn="base" hangingPunct="1">
        <a:spcBef>
          <a:spcPct val="0"/>
        </a:spcBef>
        <a:spcAft>
          <a:spcPct val="0"/>
        </a:spcAft>
        <a:defRPr sz="2800" b="1">
          <a:solidFill>
            <a:srgbClr val="FF0000"/>
          </a:solidFill>
          <a:latin typeface="標楷體" pitchFamily="65" charset="-120"/>
          <a:ea typeface="標楷體" pitchFamily="65" charset="-120"/>
          <a:cs typeface="+mj-cs"/>
        </a:defRPr>
      </a:lvl1pPr>
      <a:lvl2pPr algn="ctr" rtl="0" eaLnBrk="1" fontAlgn="base" hangingPunct="1">
        <a:spcBef>
          <a:spcPct val="0"/>
        </a:spcBef>
        <a:spcAft>
          <a:spcPct val="0"/>
        </a:spcAft>
        <a:defRPr sz="3800">
          <a:solidFill>
            <a:schemeClr val="tx2"/>
          </a:solidFill>
          <a:latin typeface="Tahoma" pitchFamily="34" charset="0"/>
        </a:defRPr>
      </a:lvl2pPr>
      <a:lvl3pPr algn="ctr" rtl="0" eaLnBrk="1" fontAlgn="base" hangingPunct="1">
        <a:spcBef>
          <a:spcPct val="0"/>
        </a:spcBef>
        <a:spcAft>
          <a:spcPct val="0"/>
        </a:spcAft>
        <a:defRPr sz="3800">
          <a:solidFill>
            <a:schemeClr val="tx2"/>
          </a:solidFill>
          <a:latin typeface="Tahoma" pitchFamily="34" charset="0"/>
        </a:defRPr>
      </a:lvl3pPr>
      <a:lvl4pPr algn="ctr" rtl="0" eaLnBrk="1" fontAlgn="base" hangingPunct="1">
        <a:spcBef>
          <a:spcPct val="0"/>
        </a:spcBef>
        <a:spcAft>
          <a:spcPct val="0"/>
        </a:spcAft>
        <a:defRPr sz="3800">
          <a:solidFill>
            <a:schemeClr val="tx2"/>
          </a:solidFill>
          <a:latin typeface="Tahoma" pitchFamily="34" charset="0"/>
        </a:defRPr>
      </a:lvl4pPr>
      <a:lvl5pPr algn="ctr" rtl="0" eaLnBrk="1" fontAlgn="base" hangingPunct="1">
        <a:spcBef>
          <a:spcPct val="0"/>
        </a:spcBef>
        <a:spcAft>
          <a:spcPct val="0"/>
        </a:spcAft>
        <a:defRPr sz="3800">
          <a:solidFill>
            <a:schemeClr val="tx2"/>
          </a:solidFill>
          <a:latin typeface="Tahoma" pitchFamily="34" charset="0"/>
        </a:defRPr>
      </a:lvl5pPr>
      <a:lvl6pPr marL="457200" algn="ctr" rtl="0" eaLnBrk="1" fontAlgn="base" hangingPunct="1">
        <a:spcBef>
          <a:spcPct val="0"/>
        </a:spcBef>
        <a:spcAft>
          <a:spcPct val="0"/>
        </a:spcAft>
        <a:defRPr sz="3800">
          <a:solidFill>
            <a:schemeClr val="tx2"/>
          </a:solidFill>
          <a:latin typeface="Tahoma" pitchFamily="34" charset="0"/>
        </a:defRPr>
      </a:lvl6pPr>
      <a:lvl7pPr marL="914400" algn="ctr" rtl="0" eaLnBrk="1" fontAlgn="base" hangingPunct="1">
        <a:spcBef>
          <a:spcPct val="0"/>
        </a:spcBef>
        <a:spcAft>
          <a:spcPct val="0"/>
        </a:spcAft>
        <a:defRPr sz="3800">
          <a:solidFill>
            <a:schemeClr val="tx2"/>
          </a:solidFill>
          <a:latin typeface="Tahoma" pitchFamily="34" charset="0"/>
        </a:defRPr>
      </a:lvl7pPr>
      <a:lvl8pPr marL="1371600" algn="ctr" rtl="0" eaLnBrk="1" fontAlgn="base" hangingPunct="1">
        <a:spcBef>
          <a:spcPct val="0"/>
        </a:spcBef>
        <a:spcAft>
          <a:spcPct val="0"/>
        </a:spcAft>
        <a:defRPr sz="3800">
          <a:solidFill>
            <a:schemeClr val="tx2"/>
          </a:solidFill>
          <a:latin typeface="Tahoma" pitchFamily="34" charset="0"/>
        </a:defRPr>
      </a:lvl8pPr>
      <a:lvl9pPr marL="1828800" algn="ctr" rtl="0" eaLnBrk="1" fontAlgn="base" hangingPunct="1">
        <a:spcBef>
          <a:spcPct val="0"/>
        </a:spcBef>
        <a:spcAft>
          <a:spcPct val="0"/>
        </a:spcAft>
        <a:defRPr sz="3800">
          <a:solidFill>
            <a:schemeClr val="tx2"/>
          </a:solidFill>
          <a:latin typeface="Tahoma" pitchFamily="34" charset="0"/>
        </a:defRPr>
      </a:lvl9pPr>
    </p:titleStyle>
    <p:bodyStyle>
      <a:lvl1pPr marL="342900" indent="-342900" algn="l" rtl="0" eaLnBrk="1" fontAlgn="base" hangingPunct="1">
        <a:spcBef>
          <a:spcPct val="20000"/>
        </a:spcBef>
        <a:spcAft>
          <a:spcPct val="0"/>
        </a:spcAft>
        <a:buChar char="•"/>
        <a:defRPr sz="2800">
          <a:solidFill>
            <a:srgbClr val="002060"/>
          </a:solidFill>
          <a:latin typeface="+mn-lt"/>
          <a:ea typeface="+mn-ea"/>
          <a:cs typeface="+mn-cs"/>
        </a:defRPr>
      </a:lvl1pPr>
      <a:lvl2pPr marL="742950" indent="-285750" algn="l" rtl="0" eaLnBrk="1" fontAlgn="base" hangingPunct="1">
        <a:spcBef>
          <a:spcPct val="20000"/>
        </a:spcBef>
        <a:spcAft>
          <a:spcPct val="0"/>
        </a:spcAft>
        <a:buChar char="–"/>
        <a:defRPr sz="2400">
          <a:solidFill>
            <a:srgbClr val="002060"/>
          </a:solidFill>
          <a:latin typeface="+mn-lt"/>
        </a:defRPr>
      </a:lvl2pPr>
      <a:lvl3pPr marL="1143000" indent="-228600" algn="l" rtl="0" eaLnBrk="1" fontAlgn="base" hangingPunct="1">
        <a:spcBef>
          <a:spcPct val="20000"/>
        </a:spcBef>
        <a:spcAft>
          <a:spcPct val="0"/>
        </a:spcAft>
        <a:buChar char="•"/>
        <a:defRPr sz="2000">
          <a:solidFill>
            <a:srgbClr val="002060"/>
          </a:solidFill>
          <a:latin typeface="+mn-lt"/>
        </a:defRPr>
      </a:lvl3pPr>
      <a:lvl4pPr marL="1600200" indent="-228600" algn="l" rtl="0" eaLnBrk="1" fontAlgn="base" hangingPunct="1">
        <a:spcBef>
          <a:spcPct val="20000"/>
        </a:spcBef>
        <a:spcAft>
          <a:spcPct val="0"/>
        </a:spcAft>
        <a:buChar char="–"/>
        <a:defRPr sz="2000">
          <a:solidFill>
            <a:srgbClr val="002060"/>
          </a:solidFill>
          <a:latin typeface="+mn-lt"/>
        </a:defRPr>
      </a:lvl4pPr>
      <a:lvl5pPr marL="2057400" indent="-228600" algn="l" rtl="0" eaLnBrk="1" fontAlgn="base" hangingPunct="1">
        <a:spcBef>
          <a:spcPct val="20000"/>
        </a:spcBef>
        <a:spcAft>
          <a:spcPct val="0"/>
        </a:spcAft>
        <a:buChar char="»"/>
        <a:defRPr sz="2000">
          <a:solidFill>
            <a:srgbClr val="002060"/>
          </a:solidFill>
          <a:latin typeface="+mn-lt"/>
        </a:defRPr>
      </a:lvl5pPr>
      <a:lvl6pPr marL="2514600" indent="-228600" algn="l" rtl="0" eaLnBrk="1" fontAlgn="base" hangingPunct="1">
        <a:spcBef>
          <a:spcPct val="20000"/>
        </a:spcBef>
        <a:spcAft>
          <a:spcPct val="0"/>
        </a:spcAft>
        <a:buChar char="»"/>
        <a:defRPr sz="2000">
          <a:solidFill>
            <a:schemeClr val="tx2"/>
          </a:solidFill>
          <a:latin typeface="+mn-lt"/>
        </a:defRPr>
      </a:lvl6pPr>
      <a:lvl7pPr marL="2971800" indent="-228600" algn="l" rtl="0" eaLnBrk="1" fontAlgn="base" hangingPunct="1">
        <a:spcBef>
          <a:spcPct val="20000"/>
        </a:spcBef>
        <a:spcAft>
          <a:spcPct val="0"/>
        </a:spcAft>
        <a:buChar char="»"/>
        <a:defRPr sz="2000">
          <a:solidFill>
            <a:schemeClr val="tx2"/>
          </a:solidFill>
          <a:latin typeface="+mn-lt"/>
        </a:defRPr>
      </a:lvl7pPr>
      <a:lvl8pPr marL="3429000" indent="-228600" algn="l" rtl="0" eaLnBrk="1" fontAlgn="base" hangingPunct="1">
        <a:spcBef>
          <a:spcPct val="20000"/>
        </a:spcBef>
        <a:spcAft>
          <a:spcPct val="0"/>
        </a:spcAft>
        <a:buChar char="»"/>
        <a:defRPr sz="2000">
          <a:solidFill>
            <a:schemeClr val="tx2"/>
          </a:solidFill>
          <a:latin typeface="+mn-lt"/>
        </a:defRPr>
      </a:lvl8pPr>
      <a:lvl9pPr marL="3886200" indent="-228600" algn="l" rtl="0" eaLnBrk="1" fontAlgn="base" hangingPunct="1">
        <a:spcBef>
          <a:spcPct val="20000"/>
        </a:spcBef>
        <a:spcAft>
          <a:spcPct val="0"/>
        </a:spcAft>
        <a:buChar char="»"/>
        <a:defRPr sz="2000">
          <a:solidFill>
            <a:schemeClr val="tx2"/>
          </a:solidFill>
          <a:latin typeface="+mn-lt"/>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gradFill rotWithShape="0">
          <a:gsLst>
            <a:gs pos="0">
              <a:schemeClr val="accent2"/>
            </a:gs>
            <a:gs pos="100000">
              <a:srgbClr val="CCECFF"/>
            </a:gs>
          </a:gsLst>
          <a:lin ang="5400000" scaled="1"/>
        </a:gra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zh-TW" altLang="en-US"/>
              <a:t>按一下以編輯母片標題樣式</a:t>
            </a:r>
          </a:p>
        </p:txBody>
      </p:sp>
      <p:sp>
        <p:nvSpPr>
          <p:cNvPr id="1027" name="Rectangle 3"/>
          <p:cNvSpPr>
            <a:spLocks noGrp="1" noChangeArrowheads="1"/>
          </p:cNvSpPr>
          <p:nvPr>
            <p:ph type="body" idx="1"/>
          </p:nvPr>
        </p:nvSpPr>
        <p:spPr bwMode="auto">
          <a:xfrm>
            <a:off x="457200" y="1600200"/>
            <a:ext cx="8229600" cy="37004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zh-TW" altLang="en-US"/>
              <a:t>按一下以編輯母片</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endParaRPr lang="en-US" altLang="zh-TW"/>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endParaRPr lang="en-US" altLang="zh-TW"/>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fld id="{C8D3E87B-0663-437C-9836-C9E7CBE9950D}" type="slidenum">
              <a:rPr lang="en-US" altLang="zh-TW"/>
              <a:pPr/>
              <a:t>‹#›</a:t>
            </a:fld>
            <a:endParaRPr lang="en-US" altLang="zh-TW"/>
          </a:p>
        </p:txBody>
      </p:sp>
      <p:grpSp>
        <p:nvGrpSpPr>
          <p:cNvPr id="1031" name="Group 7"/>
          <p:cNvGrpSpPr>
            <a:grpSpLocks/>
          </p:cNvGrpSpPr>
          <p:nvPr/>
        </p:nvGrpSpPr>
        <p:grpSpPr bwMode="auto">
          <a:xfrm rot="-321349">
            <a:off x="323850" y="5157788"/>
            <a:ext cx="1511300" cy="915987"/>
            <a:chOff x="295" y="3612"/>
            <a:chExt cx="952" cy="577"/>
          </a:xfrm>
        </p:grpSpPr>
        <p:grpSp>
          <p:nvGrpSpPr>
            <p:cNvPr id="1032" name="Group 8"/>
            <p:cNvGrpSpPr>
              <a:grpSpLocks/>
            </p:cNvGrpSpPr>
            <p:nvPr userDrawn="1"/>
          </p:nvGrpSpPr>
          <p:grpSpPr bwMode="auto">
            <a:xfrm>
              <a:off x="295" y="3612"/>
              <a:ext cx="952" cy="577"/>
              <a:chOff x="295" y="3566"/>
              <a:chExt cx="1043" cy="623"/>
            </a:xfrm>
          </p:grpSpPr>
          <p:sp>
            <p:nvSpPr>
              <p:cNvPr id="1033" name="Cloud"/>
              <p:cNvSpPr>
                <a:spLocks noChangeAspect="1" noEditPoints="1" noChangeArrowheads="1"/>
              </p:cNvSpPr>
              <p:nvPr userDrawn="1"/>
            </p:nvSpPr>
            <p:spPr bwMode="auto">
              <a:xfrm>
                <a:off x="295" y="3566"/>
                <a:ext cx="1043" cy="623"/>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chemeClr val="accent1">
                  <a:alpha val="80000"/>
                </a:schemeClr>
              </a:solidFill>
              <a:ln w="9525">
                <a:solidFill>
                  <a:srgbClr val="000000"/>
                </a:solidFill>
                <a:miter lim="800000"/>
                <a:headEnd/>
                <a:tailEnd/>
              </a:ln>
              <a:effectLst>
                <a:outerShdw dist="80322" dir="1106097" algn="ctr" rotWithShape="0">
                  <a:srgbClr val="808080"/>
                </a:outerShdw>
              </a:effectLst>
            </p:spPr>
            <p:txBody>
              <a:bodyPr/>
              <a:lstStyle/>
              <a:p>
                <a:endParaRPr lang="zh-TW" altLang="en-US"/>
              </a:p>
            </p:txBody>
          </p:sp>
          <p:sp>
            <p:nvSpPr>
              <p:cNvPr id="1034" name="Arc 10"/>
              <p:cNvSpPr>
                <a:spLocks/>
              </p:cNvSpPr>
              <p:nvPr userDrawn="1"/>
            </p:nvSpPr>
            <p:spPr bwMode="auto">
              <a:xfrm rot="6987045">
                <a:off x="664" y="3741"/>
                <a:ext cx="409" cy="241"/>
              </a:xfrm>
              <a:custGeom>
                <a:avLst/>
                <a:gdLst>
                  <a:gd name="G0" fmla="+- 0 0 0"/>
                  <a:gd name="G1" fmla="+- 19035 0 0"/>
                  <a:gd name="G2" fmla="+- 21600 0 0"/>
                  <a:gd name="T0" fmla="*/ 10209 w 21600"/>
                  <a:gd name="T1" fmla="*/ 0 h 19035"/>
                  <a:gd name="T2" fmla="*/ 21600 w 21600"/>
                  <a:gd name="T3" fmla="*/ 19035 h 19035"/>
                  <a:gd name="T4" fmla="*/ 0 w 21600"/>
                  <a:gd name="T5" fmla="*/ 19035 h 19035"/>
                </a:gdLst>
                <a:ahLst/>
                <a:cxnLst>
                  <a:cxn ang="0">
                    <a:pos x="T0" y="T1"/>
                  </a:cxn>
                  <a:cxn ang="0">
                    <a:pos x="T2" y="T3"/>
                  </a:cxn>
                  <a:cxn ang="0">
                    <a:pos x="T4" y="T5"/>
                  </a:cxn>
                </a:cxnLst>
                <a:rect l="0" t="0" r="r" b="b"/>
                <a:pathLst>
                  <a:path w="21600" h="19035" fill="none" extrusionOk="0">
                    <a:moveTo>
                      <a:pt x="10209" y="-1"/>
                    </a:moveTo>
                    <a:cubicBezTo>
                      <a:pt x="17223" y="3761"/>
                      <a:pt x="21600" y="11075"/>
                      <a:pt x="21600" y="19035"/>
                    </a:cubicBezTo>
                  </a:path>
                  <a:path w="21600" h="19035" stroke="0" extrusionOk="0">
                    <a:moveTo>
                      <a:pt x="10209" y="-1"/>
                    </a:moveTo>
                    <a:cubicBezTo>
                      <a:pt x="17223" y="3761"/>
                      <a:pt x="21600" y="11075"/>
                      <a:pt x="21600" y="19035"/>
                    </a:cubicBezTo>
                    <a:lnTo>
                      <a:pt x="0" y="19035"/>
                    </a:lnTo>
                    <a:close/>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TW" altLang="en-US"/>
              </a:p>
            </p:txBody>
          </p:sp>
          <p:sp>
            <p:nvSpPr>
              <p:cNvPr id="1035" name="Oval 11"/>
              <p:cNvSpPr>
                <a:spLocks noChangeArrowheads="1"/>
              </p:cNvSpPr>
              <p:nvPr userDrawn="1"/>
            </p:nvSpPr>
            <p:spPr bwMode="auto">
              <a:xfrm>
                <a:off x="612" y="3793"/>
                <a:ext cx="46" cy="46"/>
              </a:xfrm>
              <a:prstGeom prst="ellipse">
                <a:avLst/>
              </a:prstGeom>
              <a:solidFill>
                <a:schemeClr val="tx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TW" altLang="en-US"/>
              </a:p>
            </p:txBody>
          </p:sp>
          <p:sp>
            <p:nvSpPr>
              <p:cNvPr id="1036" name="Oval 12"/>
              <p:cNvSpPr>
                <a:spLocks noChangeArrowheads="1"/>
              </p:cNvSpPr>
              <p:nvPr userDrawn="1"/>
            </p:nvSpPr>
            <p:spPr bwMode="auto">
              <a:xfrm>
                <a:off x="974" y="3748"/>
                <a:ext cx="46" cy="46"/>
              </a:xfrm>
              <a:prstGeom prst="ellipse">
                <a:avLst/>
              </a:prstGeom>
              <a:solidFill>
                <a:schemeClr val="tx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TW" altLang="en-US"/>
              </a:p>
            </p:txBody>
          </p:sp>
        </p:grpSp>
        <p:sp>
          <p:nvSpPr>
            <p:cNvPr id="1037" name="Oval 13"/>
            <p:cNvSpPr>
              <a:spLocks noChangeArrowheads="1"/>
            </p:cNvSpPr>
            <p:nvPr userDrawn="1"/>
          </p:nvSpPr>
          <p:spPr bwMode="auto">
            <a:xfrm>
              <a:off x="476" y="3884"/>
              <a:ext cx="182" cy="45"/>
            </a:xfrm>
            <a:prstGeom prst="ellipse">
              <a:avLst/>
            </a:prstGeom>
            <a:solidFill>
              <a:srgbClr val="FF0000">
                <a:alpha val="50000"/>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TW" altLang="en-US"/>
            </a:p>
          </p:txBody>
        </p:sp>
        <p:sp>
          <p:nvSpPr>
            <p:cNvPr id="1038" name="Oval 14"/>
            <p:cNvSpPr>
              <a:spLocks noChangeArrowheads="1"/>
            </p:cNvSpPr>
            <p:nvPr userDrawn="1"/>
          </p:nvSpPr>
          <p:spPr bwMode="auto">
            <a:xfrm>
              <a:off x="884" y="3838"/>
              <a:ext cx="182" cy="45"/>
            </a:xfrm>
            <a:prstGeom prst="ellipse">
              <a:avLst/>
            </a:prstGeom>
            <a:solidFill>
              <a:srgbClr val="FF0000">
                <a:alpha val="50000"/>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TW" altLang="en-US"/>
            </a:p>
          </p:txBody>
        </p:sp>
      </p:grpSp>
      <p:grpSp>
        <p:nvGrpSpPr>
          <p:cNvPr id="1063" name="Group 39"/>
          <p:cNvGrpSpPr>
            <a:grpSpLocks/>
          </p:cNvGrpSpPr>
          <p:nvPr/>
        </p:nvGrpSpPr>
        <p:grpSpPr bwMode="auto">
          <a:xfrm rot="-1001168">
            <a:off x="2484438" y="5589588"/>
            <a:ext cx="1008062" cy="627062"/>
            <a:chOff x="1474" y="3521"/>
            <a:chExt cx="725" cy="441"/>
          </a:xfrm>
        </p:grpSpPr>
        <p:grpSp>
          <p:nvGrpSpPr>
            <p:cNvPr id="1040" name="Group 16"/>
            <p:cNvGrpSpPr>
              <a:grpSpLocks/>
            </p:cNvGrpSpPr>
            <p:nvPr userDrawn="1"/>
          </p:nvGrpSpPr>
          <p:grpSpPr bwMode="auto">
            <a:xfrm rot="475818">
              <a:off x="1474" y="3521"/>
              <a:ext cx="725" cy="441"/>
              <a:chOff x="295" y="3566"/>
              <a:chExt cx="1043" cy="623"/>
            </a:xfrm>
          </p:grpSpPr>
          <p:sp>
            <p:nvSpPr>
              <p:cNvPr id="1041" name="Cloud"/>
              <p:cNvSpPr>
                <a:spLocks noChangeAspect="1" noEditPoints="1" noChangeArrowheads="1"/>
              </p:cNvSpPr>
              <p:nvPr/>
            </p:nvSpPr>
            <p:spPr bwMode="auto">
              <a:xfrm>
                <a:off x="295" y="3566"/>
                <a:ext cx="1043" cy="623"/>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chemeClr val="accent1">
                  <a:alpha val="80000"/>
                </a:schemeClr>
              </a:solidFill>
              <a:ln w="9525">
                <a:solidFill>
                  <a:srgbClr val="000000"/>
                </a:solidFill>
                <a:miter lim="800000"/>
                <a:headEnd/>
                <a:tailEnd/>
              </a:ln>
              <a:effectLst>
                <a:outerShdw dist="80322" dir="1106097" algn="ctr" rotWithShape="0">
                  <a:srgbClr val="808080"/>
                </a:outerShdw>
              </a:effectLst>
            </p:spPr>
            <p:txBody>
              <a:bodyPr/>
              <a:lstStyle/>
              <a:p>
                <a:endParaRPr lang="zh-TW" altLang="en-US"/>
              </a:p>
            </p:txBody>
          </p:sp>
          <p:sp>
            <p:nvSpPr>
              <p:cNvPr id="1042" name="Arc 18"/>
              <p:cNvSpPr>
                <a:spLocks/>
              </p:cNvSpPr>
              <p:nvPr/>
            </p:nvSpPr>
            <p:spPr bwMode="auto">
              <a:xfrm rot="6987045">
                <a:off x="664" y="3741"/>
                <a:ext cx="409" cy="241"/>
              </a:xfrm>
              <a:custGeom>
                <a:avLst/>
                <a:gdLst>
                  <a:gd name="G0" fmla="+- 0 0 0"/>
                  <a:gd name="G1" fmla="+- 19035 0 0"/>
                  <a:gd name="G2" fmla="+- 21600 0 0"/>
                  <a:gd name="T0" fmla="*/ 10209 w 21600"/>
                  <a:gd name="T1" fmla="*/ 0 h 19035"/>
                  <a:gd name="T2" fmla="*/ 21600 w 21600"/>
                  <a:gd name="T3" fmla="*/ 19035 h 19035"/>
                  <a:gd name="T4" fmla="*/ 0 w 21600"/>
                  <a:gd name="T5" fmla="*/ 19035 h 19035"/>
                </a:gdLst>
                <a:ahLst/>
                <a:cxnLst>
                  <a:cxn ang="0">
                    <a:pos x="T0" y="T1"/>
                  </a:cxn>
                  <a:cxn ang="0">
                    <a:pos x="T2" y="T3"/>
                  </a:cxn>
                  <a:cxn ang="0">
                    <a:pos x="T4" y="T5"/>
                  </a:cxn>
                </a:cxnLst>
                <a:rect l="0" t="0" r="r" b="b"/>
                <a:pathLst>
                  <a:path w="21600" h="19035" fill="none" extrusionOk="0">
                    <a:moveTo>
                      <a:pt x="10209" y="-1"/>
                    </a:moveTo>
                    <a:cubicBezTo>
                      <a:pt x="17223" y="3761"/>
                      <a:pt x="21600" y="11075"/>
                      <a:pt x="21600" y="19035"/>
                    </a:cubicBezTo>
                  </a:path>
                  <a:path w="21600" h="19035" stroke="0" extrusionOk="0">
                    <a:moveTo>
                      <a:pt x="10209" y="-1"/>
                    </a:moveTo>
                    <a:cubicBezTo>
                      <a:pt x="17223" y="3761"/>
                      <a:pt x="21600" y="11075"/>
                      <a:pt x="21600" y="19035"/>
                    </a:cubicBezTo>
                    <a:lnTo>
                      <a:pt x="0" y="19035"/>
                    </a:lnTo>
                    <a:close/>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TW" altLang="en-US"/>
              </a:p>
            </p:txBody>
          </p:sp>
          <p:sp>
            <p:nvSpPr>
              <p:cNvPr id="1043" name="Oval 19"/>
              <p:cNvSpPr>
                <a:spLocks noChangeArrowheads="1"/>
              </p:cNvSpPr>
              <p:nvPr/>
            </p:nvSpPr>
            <p:spPr bwMode="auto">
              <a:xfrm>
                <a:off x="612" y="3793"/>
                <a:ext cx="46" cy="46"/>
              </a:xfrm>
              <a:prstGeom prst="ellipse">
                <a:avLst/>
              </a:prstGeom>
              <a:solidFill>
                <a:schemeClr val="tx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TW" altLang="en-US"/>
              </a:p>
            </p:txBody>
          </p:sp>
          <p:sp>
            <p:nvSpPr>
              <p:cNvPr id="1044" name="Oval 20"/>
              <p:cNvSpPr>
                <a:spLocks noChangeArrowheads="1"/>
              </p:cNvSpPr>
              <p:nvPr/>
            </p:nvSpPr>
            <p:spPr bwMode="auto">
              <a:xfrm>
                <a:off x="974" y="3748"/>
                <a:ext cx="46" cy="46"/>
              </a:xfrm>
              <a:prstGeom prst="ellipse">
                <a:avLst/>
              </a:prstGeom>
              <a:solidFill>
                <a:schemeClr val="tx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TW" altLang="en-US"/>
              </a:p>
            </p:txBody>
          </p:sp>
        </p:grpSp>
        <p:sp>
          <p:nvSpPr>
            <p:cNvPr id="1045" name="Oval 21"/>
            <p:cNvSpPr>
              <a:spLocks noChangeArrowheads="1"/>
            </p:cNvSpPr>
            <p:nvPr userDrawn="1"/>
          </p:nvSpPr>
          <p:spPr bwMode="auto">
            <a:xfrm rot="475818">
              <a:off x="1612" y="3707"/>
              <a:ext cx="138" cy="34"/>
            </a:xfrm>
            <a:prstGeom prst="ellipse">
              <a:avLst/>
            </a:prstGeom>
            <a:solidFill>
              <a:srgbClr val="FF00FF">
                <a:alpha val="50000"/>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TW" altLang="en-US"/>
            </a:p>
          </p:txBody>
        </p:sp>
        <p:sp>
          <p:nvSpPr>
            <p:cNvPr id="1046" name="Oval 22"/>
            <p:cNvSpPr>
              <a:spLocks noChangeArrowheads="1"/>
            </p:cNvSpPr>
            <p:nvPr userDrawn="1"/>
          </p:nvSpPr>
          <p:spPr bwMode="auto">
            <a:xfrm rot="475818">
              <a:off x="1925" y="3715"/>
              <a:ext cx="138" cy="34"/>
            </a:xfrm>
            <a:prstGeom prst="ellipse">
              <a:avLst/>
            </a:prstGeom>
            <a:solidFill>
              <a:srgbClr val="FF00FF">
                <a:alpha val="50000"/>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TW" altLang="en-US"/>
            </a:p>
          </p:txBody>
        </p:sp>
      </p:grpSp>
      <p:grpSp>
        <p:nvGrpSpPr>
          <p:cNvPr id="1065" name="Group 41"/>
          <p:cNvGrpSpPr>
            <a:grpSpLocks/>
          </p:cNvGrpSpPr>
          <p:nvPr/>
        </p:nvGrpSpPr>
        <p:grpSpPr bwMode="auto">
          <a:xfrm>
            <a:off x="4932363" y="5949950"/>
            <a:ext cx="719137" cy="411163"/>
            <a:chOff x="2744" y="3566"/>
            <a:chExt cx="636" cy="350"/>
          </a:xfrm>
        </p:grpSpPr>
        <p:grpSp>
          <p:nvGrpSpPr>
            <p:cNvPr id="1064" name="Group 40"/>
            <p:cNvGrpSpPr>
              <a:grpSpLocks/>
            </p:cNvGrpSpPr>
            <p:nvPr userDrawn="1"/>
          </p:nvGrpSpPr>
          <p:grpSpPr bwMode="auto">
            <a:xfrm>
              <a:off x="2744" y="3566"/>
              <a:ext cx="636" cy="350"/>
              <a:chOff x="2744" y="3566"/>
              <a:chExt cx="636" cy="350"/>
            </a:xfrm>
          </p:grpSpPr>
          <p:grpSp>
            <p:nvGrpSpPr>
              <p:cNvPr id="1048" name="Group 24"/>
              <p:cNvGrpSpPr>
                <a:grpSpLocks/>
              </p:cNvGrpSpPr>
              <p:nvPr userDrawn="1"/>
            </p:nvGrpSpPr>
            <p:grpSpPr bwMode="auto">
              <a:xfrm>
                <a:off x="2744" y="3566"/>
                <a:ext cx="636" cy="350"/>
                <a:chOff x="295" y="3566"/>
                <a:chExt cx="1043" cy="623"/>
              </a:xfrm>
            </p:grpSpPr>
            <p:sp>
              <p:nvSpPr>
                <p:cNvPr id="1049" name="Cloud"/>
                <p:cNvSpPr>
                  <a:spLocks noChangeAspect="1" noEditPoints="1" noChangeArrowheads="1"/>
                </p:cNvSpPr>
                <p:nvPr/>
              </p:nvSpPr>
              <p:spPr bwMode="auto">
                <a:xfrm>
                  <a:off x="295" y="3566"/>
                  <a:ext cx="1043" cy="623"/>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chemeClr val="accent1">
                    <a:alpha val="80000"/>
                  </a:schemeClr>
                </a:solidFill>
                <a:ln w="9525">
                  <a:solidFill>
                    <a:srgbClr val="000000"/>
                  </a:solidFill>
                  <a:miter lim="800000"/>
                  <a:headEnd/>
                  <a:tailEnd/>
                </a:ln>
                <a:effectLst>
                  <a:outerShdw dist="80322" dir="1106097" algn="ctr" rotWithShape="0">
                    <a:srgbClr val="808080"/>
                  </a:outerShdw>
                </a:effectLst>
              </p:spPr>
              <p:txBody>
                <a:bodyPr/>
                <a:lstStyle/>
                <a:p>
                  <a:endParaRPr lang="zh-TW" altLang="en-US"/>
                </a:p>
              </p:txBody>
            </p:sp>
            <p:sp>
              <p:nvSpPr>
                <p:cNvPr id="1050" name="Arc 26"/>
                <p:cNvSpPr>
                  <a:spLocks/>
                </p:cNvSpPr>
                <p:nvPr/>
              </p:nvSpPr>
              <p:spPr bwMode="auto">
                <a:xfrm rot="6987045">
                  <a:off x="664" y="3741"/>
                  <a:ext cx="409" cy="241"/>
                </a:xfrm>
                <a:custGeom>
                  <a:avLst/>
                  <a:gdLst>
                    <a:gd name="G0" fmla="+- 0 0 0"/>
                    <a:gd name="G1" fmla="+- 19035 0 0"/>
                    <a:gd name="G2" fmla="+- 21600 0 0"/>
                    <a:gd name="T0" fmla="*/ 10209 w 21600"/>
                    <a:gd name="T1" fmla="*/ 0 h 19035"/>
                    <a:gd name="T2" fmla="*/ 21600 w 21600"/>
                    <a:gd name="T3" fmla="*/ 19035 h 19035"/>
                    <a:gd name="T4" fmla="*/ 0 w 21600"/>
                    <a:gd name="T5" fmla="*/ 19035 h 19035"/>
                  </a:gdLst>
                  <a:ahLst/>
                  <a:cxnLst>
                    <a:cxn ang="0">
                      <a:pos x="T0" y="T1"/>
                    </a:cxn>
                    <a:cxn ang="0">
                      <a:pos x="T2" y="T3"/>
                    </a:cxn>
                    <a:cxn ang="0">
                      <a:pos x="T4" y="T5"/>
                    </a:cxn>
                  </a:cxnLst>
                  <a:rect l="0" t="0" r="r" b="b"/>
                  <a:pathLst>
                    <a:path w="21600" h="19035" fill="none" extrusionOk="0">
                      <a:moveTo>
                        <a:pt x="10209" y="-1"/>
                      </a:moveTo>
                      <a:cubicBezTo>
                        <a:pt x="17223" y="3761"/>
                        <a:pt x="21600" y="11075"/>
                        <a:pt x="21600" y="19035"/>
                      </a:cubicBezTo>
                    </a:path>
                    <a:path w="21600" h="19035" stroke="0" extrusionOk="0">
                      <a:moveTo>
                        <a:pt x="10209" y="-1"/>
                      </a:moveTo>
                      <a:cubicBezTo>
                        <a:pt x="17223" y="3761"/>
                        <a:pt x="21600" y="11075"/>
                        <a:pt x="21600" y="19035"/>
                      </a:cubicBezTo>
                      <a:lnTo>
                        <a:pt x="0" y="19035"/>
                      </a:lnTo>
                      <a:close/>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TW" altLang="en-US"/>
                </a:p>
              </p:txBody>
            </p:sp>
            <p:sp>
              <p:nvSpPr>
                <p:cNvPr id="1051" name="Oval 27"/>
                <p:cNvSpPr>
                  <a:spLocks noChangeArrowheads="1"/>
                </p:cNvSpPr>
                <p:nvPr/>
              </p:nvSpPr>
              <p:spPr bwMode="auto">
                <a:xfrm>
                  <a:off x="612" y="3793"/>
                  <a:ext cx="46" cy="46"/>
                </a:xfrm>
                <a:prstGeom prst="ellipse">
                  <a:avLst/>
                </a:prstGeom>
                <a:solidFill>
                  <a:schemeClr val="tx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TW" altLang="en-US"/>
                </a:p>
              </p:txBody>
            </p:sp>
            <p:sp>
              <p:nvSpPr>
                <p:cNvPr id="1052" name="Oval 28"/>
                <p:cNvSpPr>
                  <a:spLocks noChangeArrowheads="1"/>
                </p:cNvSpPr>
                <p:nvPr/>
              </p:nvSpPr>
              <p:spPr bwMode="auto">
                <a:xfrm>
                  <a:off x="974" y="3748"/>
                  <a:ext cx="46" cy="46"/>
                </a:xfrm>
                <a:prstGeom prst="ellipse">
                  <a:avLst/>
                </a:prstGeom>
                <a:solidFill>
                  <a:schemeClr val="tx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TW" altLang="en-US"/>
                </a:p>
              </p:txBody>
            </p:sp>
          </p:grpSp>
          <p:sp>
            <p:nvSpPr>
              <p:cNvPr id="1053" name="Oval 29"/>
              <p:cNvSpPr>
                <a:spLocks noChangeArrowheads="1"/>
              </p:cNvSpPr>
              <p:nvPr userDrawn="1"/>
            </p:nvSpPr>
            <p:spPr bwMode="auto">
              <a:xfrm>
                <a:off x="2865" y="3731"/>
                <a:ext cx="122" cy="27"/>
              </a:xfrm>
              <a:prstGeom prst="ellipse">
                <a:avLst/>
              </a:prstGeom>
              <a:solidFill>
                <a:srgbClr val="0000FF">
                  <a:alpha val="50000"/>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TW" altLang="en-US"/>
              </a:p>
            </p:txBody>
          </p:sp>
        </p:grpSp>
        <p:sp>
          <p:nvSpPr>
            <p:cNvPr id="1054" name="Oval 30"/>
            <p:cNvSpPr>
              <a:spLocks noChangeArrowheads="1"/>
            </p:cNvSpPr>
            <p:nvPr userDrawn="1"/>
          </p:nvSpPr>
          <p:spPr bwMode="auto">
            <a:xfrm>
              <a:off x="3137" y="3703"/>
              <a:ext cx="122" cy="27"/>
            </a:xfrm>
            <a:prstGeom prst="ellipse">
              <a:avLst/>
            </a:prstGeom>
            <a:solidFill>
              <a:srgbClr val="0000FF">
                <a:alpha val="50000"/>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TW" altLang="en-US"/>
            </a:p>
          </p:txBody>
        </p:sp>
      </p:grpSp>
      <p:grpSp>
        <p:nvGrpSpPr>
          <p:cNvPr id="1055" name="Group 31"/>
          <p:cNvGrpSpPr>
            <a:grpSpLocks/>
          </p:cNvGrpSpPr>
          <p:nvPr/>
        </p:nvGrpSpPr>
        <p:grpSpPr bwMode="auto">
          <a:xfrm rot="339896">
            <a:off x="6804025" y="5445125"/>
            <a:ext cx="1223963" cy="771525"/>
            <a:chOff x="295" y="3612"/>
            <a:chExt cx="952" cy="577"/>
          </a:xfrm>
        </p:grpSpPr>
        <p:grpSp>
          <p:nvGrpSpPr>
            <p:cNvPr id="1056" name="Group 32"/>
            <p:cNvGrpSpPr>
              <a:grpSpLocks/>
            </p:cNvGrpSpPr>
            <p:nvPr/>
          </p:nvGrpSpPr>
          <p:grpSpPr bwMode="auto">
            <a:xfrm>
              <a:off x="295" y="3612"/>
              <a:ext cx="952" cy="577"/>
              <a:chOff x="295" y="3566"/>
              <a:chExt cx="1043" cy="623"/>
            </a:xfrm>
          </p:grpSpPr>
          <p:sp>
            <p:nvSpPr>
              <p:cNvPr id="1057" name="Cloud"/>
              <p:cNvSpPr>
                <a:spLocks noChangeAspect="1" noEditPoints="1" noChangeArrowheads="1"/>
              </p:cNvSpPr>
              <p:nvPr/>
            </p:nvSpPr>
            <p:spPr bwMode="auto">
              <a:xfrm>
                <a:off x="295" y="3566"/>
                <a:ext cx="1043" cy="623"/>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chemeClr val="accent1">
                  <a:alpha val="80000"/>
                </a:schemeClr>
              </a:solidFill>
              <a:ln w="9525">
                <a:solidFill>
                  <a:srgbClr val="000000"/>
                </a:solidFill>
                <a:miter lim="800000"/>
                <a:headEnd/>
                <a:tailEnd/>
              </a:ln>
              <a:effectLst>
                <a:outerShdw dist="80322" dir="1106097" algn="ctr" rotWithShape="0">
                  <a:srgbClr val="808080"/>
                </a:outerShdw>
              </a:effectLst>
            </p:spPr>
            <p:txBody>
              <a:bodyPr/>
              <a:lstStyle/>
              <a:p>
                <a:endParaRPr lang="zh-TW" altLang="en-US"/>
              </a:p>
            </p:txBody>
          </p:sp>
          <p:sp>
            <p:nvSpPr>
              <p:cNvPr id="1058" name="Arc 34"/>
              <p:cNvSpPr>
                <a:spLocks/>
              </p:cNvSpPr>
              <p:nvPr/>
            </p:nvSpPr>
            <p:spPr bwMode="auto">
              <a:xfrm rot="6987045">
                <a:off x="664" y="3741"/>
                <a:ext cx="409" cy="241"/>
              </a:xfrm>
              <a:custGeom>
                <a:avLst/>
                <a:gdLst>
                  <a:gd name="G0" fmla="+- 0 0 0"/>
                  <a:gd name="G1" fmla="+- 19035 0 0"/>
                  <a:gd name="G2" fmla="+- 21600 0 0"/>
                  <a:gd name="T0" fmla="*/ 10209 w 21600"/>
                  <a:gd name="T1" fmla="*/ 0 h 19035"/>
                  <a:gd name="T2" fmla="*/ 21600 w 21600"/>
                  <a:gd name="T3" fmla="*/ 19035 h 19035"/>
                  <a:gd name="T4" fmla="*/ 0 w 21600"/>
                  <a:gd name="T5" fmla="*/ 19035 h 19035"/>
                </a:gdLst>
                <a:ahLst/>
                <a:cxnLst>
                  <a:cxn ang="0">
                    <a:pos x="T0" y="T1"/>
                  </a:cxn>
                  <a:cxn ang="0">
                    <a:pos x="T2" y="T3"/>
                  </a:cxn>
                  <a:cxn ang="0">
                    <a:pos x="T4" y="T5"/>
                  </a:cxn>
                </a:cxnLst>
                <a:rect l="0" t="0" r="r" b="b"/>
                <a:pathLst>
                  <a:path w="21600" h="19035" fill="none" extrusionOk="0">
                    <a:moveTo>
                      <a:pt x="10209" y="-1"/>
                    </a:moveTo>
                    <a:cubicBezTo>
                      <a:pt x="17223" y="3761"/>
                      <a:pt x="21600" y="11075"/>
                      <a:pt x="21600" y="19035"/>
                    </a:cubicBezTo>
                  </a:path>
                  <a:path w="21600" h="19035" stroke="0" extrusionOk="0">
                    <a:moveTo>
                      <a:pt x="10209" y="-1"/>
                    </a:moveTo>
                    <a:cubicBezTo>
                      <a:pt x="17223" y="3761"/>
                      <a:pt x="21600" y="11075"/>
                      <a:pt x="21600" y="19035"/>
                    </a:cubicBezTo>
                    <a:lnTo>
                      <a:pt x="0" y="19035"/>
                    </a:lnTo>
                    <a:close/>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TW" altLang="en-US"/>
              </a:p>
            </p:txBody>
          </p:sp>
          <p:sp>
            <p:nvSpPr>
              <p:cNvPr id="1059" name="Oval 35"/>
              <p:cNvSpPr>
                <a:spLocks noChangeArrowheads="1"/>
              </p:cNvSpPr>
              <p:nvPr/>
            </p:nvSpPr>
            <p:spPr bwMode="auto">
              <a:xfrm>
                <a:off x="612" y="3793"/>
                <a:ext cx="46" cy="46"/>
              </a:xfrm>
              <a:prstGeom prst="ellipse">
                <a:avLst/>
              </a:prstGeom>
              <a:solidFill>
                <a:schemeClr val="tx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TW" altLang="en-US"/>
              </a:p>
            </p:txBody>
          </p:sp>
          <p:sp>
            <p:nvSpPr>
              <p:cNvPr id="1060" name="Oval 36"/>
              <p:cNvSpPr>
                <a:spLocks noChangeArrowheads="1"/>
              </p:cNvSpPr>
              <p:nvPr/>
            </p:nvSpPr>
            <p:spPr bwMode="auto">
              <a:xfrm>
                <a:off x="974" y="3748"/>
                <a:ext cx="46" cy="46"/>
              </a:xfrm>
              <a:prstGeom prst="ellipse">
                <a:avLst/>
              </a:prstGeom>
              <a:solidFill>
                <a:schemeClr val="tx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TW" altLang="en-US"/>
              </a:p>
            </p:txBody>
          </p:sp>
        </p:grpSp>
        <p:sp>
          <p:nvSpPr>
            <p:cNvPr id="1061" name="Oval 37"/>
            <p:cNvSpPr>
              <a:spLocks noChangeArrowheads="1"/>
            </p:cNvSpPr>
            <p:nvPr/>
          </p:nvSpPr>
          <p:spPr bwMode="auto">
            <a:xfrm>
              <a:off x="476" y="3884"/>
              <a:ext cx="182" cy="45"/>
            </a:xfrm>
            <a:prstGeom prst="ellipse">
              <a:avLst/>
            </a:prstGeom>
            <a:solidFill>
              <a:srgbClr val="FF0000">
                <a:alpha val="50000"/>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TW" altLang="en-US"/>
            </a:p>
          </p:txBody>
        </p:sp>
        <p:sp>
          <p:nvSpPr>
            <p:cNvPr id="1062" name="Oval 38"/>
            <p:cNvSpPr>
              <a:spLocks noChangeArrowheads="1"/>
            </p:cNvSpPr>
            <p:nvPr/>
          </p:nvSpPr>
          <p:spPr bwMode="auto">
            <a:xfrm>
              <a:off x="884" y="3838"/>
              <a:ext cx="182" cy="45"/>
            </a:xfrm>
            <a:prstGeom prst="ellipse">
              <a:avLst/>
            </a:prstGeom>
            <a:solidFill>
              <a:srgbClr val="FF0000">
                <a:alpha val="50000"/>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TW" altLang="en-US"/>
            </a:p>
          </p:txBody>
        </p:sp>
      </p:grpSp>
      <p:sp>
        <p:nvSpPr>
          <p:cNvPr id="1066" name="Arc 42"/>
          <p:cNvSpPr>
            <a:spLocks/>
          </p:cNvSpPr>
          <p:nvPr/>
        </p:nvSpPr>
        <p:spPr bwMode="auto">
          <a:xfrm rot="247852" flipV="1">
            <a:off x="3563938" y="5873750"/>
            <a:ext cx="615950" cy="576263"/>
          </a:xfrm>
          <a:custGeom>
            <a:avLst/>
            <a:gdLst>
              <a:gd name="G0" fmla="+- 0 0 0"/>
              <a:gd name="G1" fmla="+- 21600 0 0"/>
              <a:gd name="G2" fmla="+- 21600 0 0"/>
              <a:gd name="T0" fmla="*/ 0 w 18458"/>
              <a:gd name="T1" fmla="*/ 0 h 21600"/>
              <a:gd name="T2" fmla="*/ 18458 w 18458"/>
              <a:gd name="T3" fmla="*/ 10381 h 21600"/>
              <a:gd name="T4" fmla="*/ 0 w 18458"/>
              <a:gd name="T5" fmla="*/ 21600 h 21600"/>
            </a:gdLst>
            <a:ahLst/>
            <a:cxnLst>
              <a:cxn ang="0">
                <a:pos x="T0" y="T1"/>
              </a:cxn>
              <a:cxn ang="0">
                <a:pos x="T2" y="T3"/>
              </a:cxn>
              <a:cxn ang="0">
                <a:pos x="T4" y="T5"/>
              </a:cxn>
            </a:cxnLst>
            <a:rect l="0" t="0" r="r" b="b"/>
            <a:pathLst>
              <a:path w="18458" h="21600" fill="none" extrusionOk="0">
                <a:moveTo>
                  <a:pt x="-1" y="0"/>
                </a:moveTo>
                <a:cubicBezTo>
                  <a:pt x="7543" y="0"/>
                  <a:pt x="14540" y="3935"/>
                  <a:pt x="18457" y="10381"/>
                </a:cubicBezTo>
              </a:path>
              <a:path w="18458" h="21600" stroke="0" extrusionOk="0">
                <a:moveTo>
                  <a:pt x="-1" y="0"/>
                </a:moveTo>
                <a:cubicBezTo>
                  <a:pt x="7543" y="0"/>
                  <a:pt x="14540" y="3935"/>
                  <a:pt x="18457" y="10381"/>
                </a:cubicBezTo>
                <a:lnTo>
                  <a:pt x="0" y="21600"/>
                </a:lnTo>
                <a:close/>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TW" altLang="en-US"/>
          </a:p>
        </p:txBody>
      </p:sp>
      <p:sp>
        <p:nvSpPr>
          <p:cNvPr id="1067" name="Arc 43"/>
          <p:cNvSpPr>
            <a:spLocks/>
          </p:cNvSpPr>
          <p:nvPr/>
        </p:nvSpPr>
        <p:spPr bwMode="auto">
          <a:xfrm rot="247852" flipV="1">
            <a:off x="8101013" y="5229225"/>
            <a:ext cx="792162" cy="1149350"/>
          </a:xfrm>
          <a:custGeom>
            <a:avLst/>
            <a:gdLst>
              <a:gd name="G0" fmla="+- 0 0 0"/>
              <a:gd name="G1" fmla="+- 21600 0 0"/>
              <a:gd name="G2" fmla="+- 21600 0 0"/>
              <a:gd name="T0" fmla="*/ 0 w 18458"/>
              <a:gd name="T1" fmla="*/ 0 h 21600"/>
              <a:gd name="T2" fmla="*/ 18458 w 18458"/>
              <a:gd name="T3" fmla="*/ 10381 h 21600"/>
              <a:gd name="T4" fmla="*/ 0 w 18458"/>
              <a:gd name="T5" fmla="*/ 21600 h 21600"/>
            </a:gdLst>
            <a:ahLst/>
            <a:cxnLst>
              <a:cxn ang="0">
                <a:pos x="T0" y="T1"/>
              </a:cxn>
              <a:cxn ang="0">
                <a:pos x="T2" y="T3"/>
              </a:cxn>
              <a:cxn ang="0">
                <a:pos x="T4" y="T5"/>
              </a:cxn>
            </a:cxnLst>
            <a:rect l="0" t="0" r="r" b="b"/>
            <a:pathLst>
              <a:path w="18458" h="21600" fill="none" extrusionOk="0">
                <a:moveTo>
                  <a:pt x="-1" y="0"/>
                </a:moveTo>
                <a:cubicBezTo>
                  <a:pt x="7543" y="0"/>
                  <a:pt x="14540" y="3935"/>
                  <a:pt x="18457" y="10381"/>
                </a:cubicBezTo>
              </a:path>
              <a:path w="18458" h="21600" stroke="0" extrusionOk="0">
                <a:moveTo>
                  <a:pt x="-1" y="0"/>
                </a:moveTo>
                <a:cubicBezTo>
                  <a:pt x="7543" y="0"/>
                  <a:pt x="14540" y="3935"/>
                  <a:pt x="18457" y="10381"/>
                </a:cubicBezTo>
                <a:lnTo>
                  <a:pt x="0" y="21600"/>
                </a:lnTo>
                <a:close/>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TW" altLang="en-US"/>
          </a:p>
        </p:txBody>
      </p:sp>
      <p:sp>
        <p:nvSpPr>
          <p:cNvPr id="1068" name="Arc 44"/>
          <p:cNvSpPr>
            <a:spLocks/>
          </p:cNvSpPr>
          <p:nvPr/>
        </p:nvSpPr>
        <p:spPr bwMode="auto">
          <a:xfrm rot="247852" flipV="1">
            <a:off x="3995738" y="5589588"/>
            <a:ext cx="287337" cy="357187"/>
          </a:xfrm>
          <a:custGeom>
            <a:avLst/>
            <a:gdLst>
              <a:gd name="G0" fmla="+- 0 0 0"/>
              <a:gd name="G1" fmla="+- 21600 0 0"/>
              <a:gd name="G2" fmla="+- 21600 0 0"/>
              <a:gd name="T0" fmla="*/ 0 w 18458"/>
              <a:gd name="T1" fmla="*/ 0 h 21600"/>
              <a:gd name="T2" fmla="*/ 18458 w 18458"/>
              <a:gd name="T3" fmla="*/ 10381 h 21600"/>
              <a:gd name="T4" fmla="*/ 0 w 18458"/>
              <a:gd name="T5" fmla="*/ 21600 h 21600"/>
            </a:gdLst>
            <a:ahLst/>
            <a:cxnLst>
              <a:cxn ang="0">
                <a:pos x="T0" y="T1"/>
              </a:cxn>
              <a:cxn ang="0">
                <a:pos x="T2" y="T3"/>
              </a:cxn>
              <a:cxn ang="0">
                <a:pos x="T4" y="T5"/>
              </a:cxn>
            </a:cxnLst>
            <a:rect l="0" t="0" r="r" b="b"/>
            <a:pathLst>
              <a:path w="18458" h="21600" fill="none" extrusionOk="0">
                <a:moveTo>
                  <a:pt x="-1" y="0"/>
                </a:moveTo>
                <a:cubicBezTo>
                  <a:pt x="7543" y="0"/>
                  <a:pt x="14540" y="3935"/>
                  <a:pt x="18457" y="10381"/>
                </a:cubicBezTo>
              </a:path>
              <a:path w="18458" h="21600" stroke="0" extrusionOk="0">
                <a:moveTo>
                  <a:pt x="-1" y="0"/>
                </a:moveTo>
                <a:cubicBezTo>
                  <a:pt x="7543" y="0"/>
                  <a:pt x="14540" y="3935"/>
                  <a:pt x="18457" y="10381"/>
                </a:cubicBezTo>
                <a:lnTo>
                  <a:pt x="0" y="21600"/>
                </a:lnTo>
                <a:close/>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TW" altLang="en-US"/>
          </a:p>
        </p:txBody>
      </p:sp>
    </p:spTree>
    <p:extLst>
      <p:ext uri="{BB962C8B-B14F-4D97-AF65-F5344CB8AC3E}">
        <p14:creationId xmlns:p14="http://schemas.microsoft.com/office/powerpoint/2010/main" val="4083715189"/>
      </p:ext>
    </p:extLst>
  </p:cSld>
  <p:clrMap bg1="lt1" tx1="dk1" bg2="lt2" tx2="dk2" accent1="accent1" accent2="accent2" accent3="accent3" accent4="accent4" accent5="accent5" accent6="accent6" hlink="hlink" folHlink="folHlink"/>
  <p:sldLayoutIdLst>
    <p:sldLayoutId id="2147483690" r:id="rId1"/>
    <p:sldLayoutId id="2147483691" r:id="rId2"/>
    <p:sldLayoutId id="2147483692" r:id="rId3"/>
    <p:sldLayoutId id="2147483693" r:id="rId4"/>
    <p:sldLayoutId id="2147483694" r:id="rId5"/>
    <p:sldLayoutId id="2147483695" r:id="rId6"/>
    <p:sldLayoutId id="2147483696" r:id="rId7"/>
    <p:sldLayoutId id="2147483697" r:id="rId8"/>
    <p:sldLayoutId id="2147483698" r:id="rId9"/>
    <p:sldLayoutId id="2147483699" r:id="rId10"/>
    <p:sldLayoutId id="2147483700" r:id="rId11"/>
  </p:sldLayoutIdLst>
  <p:hf hdr="0" ftr="0" dt="0"/>
  <p:txStyles>
    <p:titleStyle>
      <a:lvl1pPr algn="ctr" rtl="0" eaLnBrk="1" fontAlgn="base" hangingPunct="1">
        <a:spcBef>
          <a:spcPct val="0"/>
        </a:spcBef>
        <a:spcAft>
          <a:spcPct val="0"/>
        </a:spcAft>
        <a:defRPr kumimoji="1" sz="4400">
          <a:solidFill>
            <a:schemeClr val="tx2"/>
          </a:solidFill>
          <a:latin typeface="+mj-lt"/>
          <a:ea typeface="+mj-ea"/>
          <a:cs typeface="+mj-cs"/>
        </a:defRPr>
      </a:lvl1pPr>
      <a:lvl2pPr algn="ctr" rtl="0" eaLnBrk="1" fontAlgn="base" hangingPunct="1">
        <a:spcBef>
          <a:spcPct val="0"/>
        </a:spcBef>
        <a:spcAft>
          <a:spcPct val="0"/>
        </a:spcAft>
        <a:defRPr kumimoji="1" sz="4400">
          <a:solidFill>
            <a:schemeClr val="tx2"/>
          </a:solidFill>
          <a:latin typeface="Arial" pitchFamily="34" charset="0"/>
          <a:ea typeface="新細明體" pitchFamily="18" charset="-120"/>
        </a:defRPr>
      </a:lvl2pPr>
      <a:lvl3pPr algn="ctr" rtl="0" eaLnBrk="1" fontAlgn="base" hangingPunct="1">
        <a:spcBef>
          <a:spcPct val="0"/>
        </a:spcBef>
        <a:spcAft>
          <a:spcPct val="0"/>
        </a:spcAft>
        <a:defRPr kumimoji="1" sz="4400">
          <a:solidFill>
            <a:schemeClr val="tx2"/>
          </a:solidFill>
          <a:latin typeface="Arial" pitchFamily="34" charset="0"/>
          <a:ea typeface="新細明體" pitchFamily="18" charset="-120"/>
        </a:defRPr>
      </a:lvl3pPr>
      <a:lvl4pPr algn="ctr" rtl="0" eaLnBrk="1" fontAlgn="base" hangingPunct="1">
        <a:spcBef>
          <a:spcPct val="0"/>
        </a:spcBef>
        <a:spcAft>
          <a:spcPct val="0"/>
        </a:spcAft>
        <a:defRPr kumimoji="1" sz="4400">
          <a:solidFill>
            <a:schemeClr val="tx2"/>
          </a:solidFill>
          <a:latin typeface="Arial" pitchFamily="34" charset="0"/>
          <a:ea typeface="新細明體" pitchFamily="18" charset="-120"/>
        </a:defRPr>
      </a:lvl4pPr>
      <a:lvl5pPr algn="ctr" rtl="0" eaLnBrk="1" fontAlgn="base" hangingPunct="1">
        <a:spcBef>
          <a:spcPct val="0"/>
        </a:spcBef>
        <a:spcAft>
          <a:spcPct val="0"/>
        </a:spcAft>
        <a:defRPr kumimoji="1" sz="4400">
          <a:solidFill>
            <a:schemeClr val="tx2"/>
          </a:solidFill>
          <a:latin typeface="Arial" pitchFamily="34" charset="0"/>
          <a:ea typeface="新細明體" pitchFamily="18" charset="-120"/>
        </a:defRPr>
      </a:lvl5pPr>
      <a:lvl6pPr marL="457200" algn="ctr" rtl="0" eaLnBrk="1" fontAlgn="base" hangingPunct="1">
        <a:spcBef>
          <a:spcPct val="0"/>
        </a:spcBef>
        <a:spcAft>
          <a:spcPct val="0"/>
        </a:spcAft>
        <a:defRPr kumimoji="1" sz="4400">
          <a:solidFill>
            <a:schemeClr val="tx2"/>
          </a:solidFill>
          <a:latin typeface="Arial" pitchFamily="34" charset="0"/>
          <a:ea typeface="新細明體" pitchFamily="18" charset="-120"/>
        </a:defRPr>
      </a:lvl6pPr>
      <a:lvl7pPr marL="914400" algn="ctr" rtl="0" eaLnBrk="1" fontAlgn="base" hangingPunct="1">
        <a:spcBef>
          <a:spcPct val="0"/>
        </a:spcBef>
        <a:spcAft>
          <a:spcPct val="0"/>
        </a:spcAft>
        <a:defRPr kumimoji="1" sz="4400">
          <a:solidFill>
            <a:schemeClr val="tx2"/>
          </a:solidFill>
          <a:latin typeface="Arial" pitchFamily="34" charset="0"/>
          <a:ea typeface="新細明體" pitchFamily="18" charset="-120"/>
        </a:defRPr>
      </a:lvl7pPr>
      <a:lvl8pPr marL="1371600" algn="ctr" rtl="0" eaLnBrk="1" fontAlgn="base" hangingPunct="1">
        <a:spcBef>
          <a:spcPct val="0"/>
        </a:spcBef>
        <a:spcAft>
          <a:spcPct val="0"/>
        </a:spcAft>
        <a:defRPr kumimoji="1" sz="4400">
          <a:solidFill>
            <a:schemeClr val="tx2"/>
          </a:solidFill>
          <a:latin typeface="Arial" pitchFamily="34" charset="0"/>
          <a:ea typeface="新細明體" pitchFamily="18" charset="-120"/>
        </a:defRPr>
      </a:lvl8pPr>
      <a:lvl9pPr marL="1828800" algn="ctr" rtl="0" eaLnBrk="1" fontAlgn="base" hangingPunct="1">
        <a:spcBef>
          <a:spcPct val="0"/>
        </a:spcBef>
        <a:spcAft>
          <a:spcPct val="0"/>
        </a:spcAft>
        <a:defRPr kumimoji="1" sz="4400">
          <a:solidFill>
            <a:schemeClr val="tx2"/>
          </a:solidFill>
          <a:latin typeface="Arial" pitchFamily="34" charset="0"/>
          <a:ea typeface="新細明體" pitchFamily="18" charset="-120"/>
        </a:defRPr>
      </a:lvl9pPr>
    </p:titleStyle>
    <p:bodyStyle>
      <a:lvl1pPr marL="342900" indent="-342900" algn="l" rtl="0" eaLnBrk="1" fontAlgn="base" hangingPunct="1">
        <a:spcBef>
          <a:spcPct val="20000"/>
        </a:spcBef>
        <a:spcAft>
          <a:spcPct val="0"/>
        </a:spcAft>
        <a:buClr>
          <a:schemeClr val="tx1"/>
        </a:buClr>
        <a:buSzPct val="80000"/>
        <a:buFont typeface="Wingdings" pitchFamily="2" charset="2"/>
        <a:buChar char="n"/>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lr>
          <a:srgbClr val="FF0066"/>
        </a:buClr>
        <a:buFont typeface="Wingdings" pitchFamily="2" charset="2"/>
        <a:buChar char="Ø"/>
        <a:defRPr kumimoji="1" sz="2800">
          <a:solidFill>
            <a:srgbClr val="FF0066"/>
          </a:solidFill>
          <a:latin typeface="+mn-lt"/>
          <a:ea typeface="+mn-ea"/>
        </a:defRPr>
      </a:lvl2pPr>
      <a:lvl3pPr marL="1143000" indent="-228600" algn="l" rtl="0" eaLnBrk="1" fontAlgn="base" hangingPunct="1">
        <a:spcBef>
          <a:spcPct val="20000"/>
        </a:spcBef>
        <a:spcAft>
          <a:spcPct val="0"/>
        </a:spcAft>
        <a:buClr>
          <a:schemeClr val="tx1"/>
        </a:buClr>
        <a:buSzPct val="65000"/>
        <a:buFont typeface="Wingdings" pitchFamily="2" charset="2"/>
        <a:buChar char="n"/>
        <a:defRPr kumimoji="1" sz="2400">
          <a:solidFill>
            <a:schemeClr val="tx1"/>
          </a:solidFill>
          <a:latin typeface="+mn-lt"/>
          <a:ea typeface="+mn-ea"/>
        </a:defRPr>
      </a:lvl3pPr>
      <a:lvl4pPr marL="1600200" indent="-228600" algn="l" rtl="0" eaLnBrk="1" fontAlgn="base" hangingPunct="1">
        <a:spcBef>
          <a:spcPct val="20000"/>
        </a:spcBef>
        <a:spcAft>
          <a:spcPct val="0"/>
        </a:spcAft>
        <a:buClr>
          <a:srgbClr val="FF0066"/>
        </a:buClr>
        <a:buFont typeface="Wingdings" pitchFamily="2" charset="2"/>
        <a:buChar char="Ø"/>
        <a:defRPr kumimoji="1" sz="2000">
          <a:solidFill>
            <a:srgbClr val="FF0066"/>
          </a:solidFill>
          <a:latin typeface="+mn-lt"/>
          <a:ea typeface="+mn-ea"/>
        </a:defRPr>
      </a:lvl4pPr>
      <a:lvl5pPr marL="2057400" indent="-228600" algn="l" rtl="0" eaLnBrk="1" fontAlgn="base" hangingPunct="1">
        <a:spcBef>
          <a:spcPct val="20000"/>
        </a:spcBef>
        <a:spcAft>
          <a:spcPct val="0"/>
        </a:spcAft>
        <a:buClr>
          <a:schemeClr val="tx1"/>
        </a:buClr>
        <a:buFont typeface="Arial" pitchFamily="34" charset="0"/>
        <a:buChar char="»"/>
        <a:defRPr kumimoji="1" sz="2000">
          <a:solidFill>
            <a:schemeClr val="tx1"/>
          </a:solidFill>
          <a:latin typeface="+mn-lt"/>
          <a:ea typeface="+mn-ea"/>
        </a:defRPr>
      </a:lvl5pPr>
      <a:lvl6pPr marL="2514600" indent="-228600" algn="l" rtl="0" eaLnBrk="1" fontAlgn="base" hangingPunct="1">
        <a:spcBef>
          <a:spcPct val="20000"/>
        </a:spcBef>
        <a:spcAft>
          <a:spcPct val="0"/>
        </a:spcAft>
        <a:buClr>
          <a:schemeClr val="tx1"/>
        </a:buClr>
        <a:buFont typeface="Arial" pitchFamily="34" charset="0"/>
        <a:buChar char="»"/>
        <a:defRPr kumimoji="1" sz="2000">
          <a:solidFill>
            <a:schemeClr val="tx1"/>
          </a:solidFill>
          <a:latin typeface="+mn-lt"/>
          <a:ea typeface="+mn-ea"/>
        </a:defRPr>
      </a:lvl6pPr>
      <a:lvl7pPr marL="2971800" indent="-228600" algn="l" rtl="0" eaLnBrk="1" fontAlgn="base" hangingPunct="1">
        <a:spcBef>
          <a:spcPct val="20000"/>
        </a:spcBef>
        <a:spcAft>
          <a:spcPct val="0"/>
        </a:spcAft>
        <a:buClr>
          <a:schemeClr val="tx1"/>
        </a:buClr>
        <a:buFont typeface="Arial" pitchFamily="34" charset="0"/>
        <a:buChar char="»"/>
        <a:defRPr kumimoji="1" sz="2000">
          <a:solidFill>
            <a:schemeClr val="tx1"/>
          </a:solidFill>
          <a:latin typeface="+mn-lt"/>
          <a:ea typeface="+mn-ea"/>
        </a:defRPr>
      </a:lvl7pPr>
      <a:lvl8pPr marL="3429000" indent="-228600" algn="l" rtl="0" eaLnBrk="1" fontAlgn="base" hangingPunct="1">
        <a:spcBef>
          <a:spcPct val="20000"/>
        </a:spcBef>
        <a:spcAft>
          <a:spcPct val="0"/>
        </a:spcAft>
        <a:buClr>
          <a:schemeClr val="tx1"/>
        </a:buClr>
        <a:buFont typeface="Arial" pitchFamily="34" charset="0"/>
        <a:buChar char="»"/>
        <a:defRPr kumimoji="1" sz="2000">
          <a:solidFill>
            <a:schemeClr val="tx1"/>
          </a:solidFill>
          <a:latin typeface="+mn-lt"/>
          <a:ea typeface="+mn-ea"/>
        </a:defRPr>
      </a:lvl8pPr>
      <a:lvl9pPr marL="3886200" indent="-228600" algn="l" rtl="0" eaLnBrk="1" fontAlgn="base" hangingPunct="1">
        <a:spcBef>
          <a:spcPct val="20000"/>
        </a:spcBef>
        <a:spcAft>
          <a:spcPct val="0"/>
        </a:spcAft>
        <a:buClr>
          <a:schemeClr val="tx1"/>
        </a:buClr>
        <a:buFont typeface="Arial" pitchFamily="34" charset="0"/>
        <a:buChar char="»"/>
        <a:defRPr kumimoji="1" sz="2000">
          <a:solidFill>
            <a:schemeClr val="tx1"/>
          </a:solidFill>
          <a:latin typeface="+mn-lt"/>
          <a:ea typeface="+mn-ea"/>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3" Type="http://schemas.openxmlformats.org/officeDocument/2006/relationships/hyperlink" Target="https://www.etax.nat.gov.tw/etwmain/online-service/publicity-inquiry" TargetMode="External"/><Relationship Id="rId2" Type="http://schemas.openxmlformats.org/officeDocument/2006/relationships/notesSlide" Target="../notesSlides/notesSlide30.xml"/><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標題 1"/>
          <p:cNvSpPr>
            <a:spLocks noGrp="1"/>
          </p:cNvSpPr>
          <p:nvPr>
            <p:ph type="ctrTitle"/>
          </p:nvPr>
        </p:nvSpPr>
        <p:spPr>
          <a:xfrm>
            <a:off x="1907704" y="1340769"/>
            <a:ext cx="5688632" cy="1584176"/>
          </a:xfrm>
        </p:spPr>
        <p:txBody>
          <a:bodyPr/>
          <a:lstStyle/>
          <a:p>
            <a:r>
              <a:rPr lang="zh-TW" altLang="en-US" sz="6000" dirty="0"/>
              <a:t>受補助及委辦經費報支注意事項</a:t>
            </a:r>
          </a:p>
        </p:txBody>
      </p:sp>
      <p:sp>
        <p:nvSpPr>
          <p:cNvPr id="3075" name="副標題 2"/>
          <p:cNvSpPr>
            <a:spLocks noGrp="1"/>
          </p:cNvSpPr>
          <p:nvPr>
            <p:ph type="subTitle" idx="1"/>
          </p:nvPr>
        </p:nvSpPr>
        <p:spPr>
          <a:xfrm>
            <a:off x="1403648" y="4077072"/>
            <a:ext cx="6400800" cy="1728192"/>
          </a:xfrm>
        </p:spPr>
        <p:txBody>
          <a:bodyPr/>
          <a:lstStyle/>
          <a:p>
            <a:r>
              <a:rPr lang="zh-TW" altLang="en-US" sz="3200" b="1" dirty="0">
                <a:latin typeface="標楷體" panose="03000509000000000000" pitchFamily="65" charset="-120"/>
                <a:ea typeface="標楷體" panose="03000509000000000000" pitchFamily="65" charset="-120"/>
              </a:rPr>
              <a:t>報告單位</a:t>
            </a:r>
            <a:r>
              <a:rPr lang="en-US" altLang="zh-TW" sz="3200" b="1" dirty="0">
                <a:latin typeface="標楷體" panose="03000509000000000000" pitchFamily="65" charset="-120"/>
                <a:ea typeface="標楷體" panose="03000509000000000000" pitchFamily="65" charset="-120"/>
              </a:rPr>
              <a:t>:</a:t>
            </a:r>
            <a:r>
              <a:rPr lang="zh-TW" altLang="en-US" sz="3200" b="1" dirty="0">
                <a:latin typeface="標楷體" panose="03000509000000000000" pitchFamily="65" charset="-120"/>
                <a:ea typeface="標楷體" panose="03000509000000000000" pitchFamily="65" charset="-120"/>
              </a:rPr>
              <a:t>主計室</a:t>
            </a:r>
            <a:endParaRPr lang="en-US" altLang="zh-TW" sz="3200" b="1" dirty="0">
              <a:latin typeface="標楷體" panose="03000509000000000000" pitchFamily="65" charset="-120"/>
              <a:ea typeface="標楷體" panose="03000509000000000000" pitchFamily="65" charset="-120"/>
            </a:endParaRPr>
          </a:p>
          <a:p>
            <a:r>
              <a:rPr lang="zh-TW" altLang="en-US" sz="3200" b="1" dirty="0">
                <a:latin typeface="標楷體" panose="03000509000000000000" pitchFamily="65" charset="-120"/>
                <a:ea typeface="標楷體" panose="03000509000000000000" pitchFamily="65" charset="-120"/>
              </a:rPr>
              <a:t>報 告 人</a:t>
            </a:r>
            <a:r>
              <a:rPr lang="en-US" altLang="zh-TW" sz="3200" b="1" dirty="0">
                <a:latin typeface="標楷體" panose="03000509000000000000" pitchFamily="65" charset="-120"/>
                <a:ea typeface="標楷體" panose="03000509000000000000" pitchFamily="65" charset="-120"/>
              </a:rPr>
              <a:t>:</a:t>
            </a:r>
            <a:r>
              <a:rPr lang="zh-TW" altLang="en-US" sz="3200" b="1" dirty="0">
                <a:latin typeface="標楷體" panose="03000509000000000000" pitchFamily="65" charset="-120"/>
                <a:ea typeface="標楷體" panose="03000509000000000000" pitchFamily="65" charset="-120"/>
              </a:rPr>
              <a:t>戴子英</a:t>
            </a:r>
            <a:endParaRPr lang="en-US" altLang="zh-TW" sz="3200" b="1" dirty="0">
              <a:latin typeface="標楷體" panose="03000509000000000000" pitchFamily="65" charset="-120"/>
              <a:ea typeface="標楷體" panose="03000509000000000000" pitchFamily="65" charset="-120"/>
            </a:endParaRPr>
          </a:p>
          <a:p>
            <a:pPr eaLnBrk="1" hangingPunct="1"/>
            <a:r>
              <a:rPr lang="en-US" altLang="zh-TW" sz="2000" b="1" dirty="0">
                <a:latin typeface="標楷體" panose="03000509000000000000" pitchFamily="65" charset="-120"/>
                <a:ea typeface="標楷體" panose="03000509000000000000" pitchFamily="65" charset="-120"/>
              </a:rPr>
              <a:t>113</a:t>
            </a:r>
            <a:r>
              <a:rPr lang="zh-TW" altLang="en-US" sz="2000" b="1" dirty="0">
                <a:latin typeface="標楷體" panose="03000509000000000000" pitchFamily="65" charset="-120"/>
                <a:ea typeface="標楷體" panose="03000509000000000000" pitchFamily="65" charset="-120"/>
              </a:rPr>
              <a:t>年</a:t>
            </a:r>
            <a:r>
              <a:rPr lang="en-US" altLang="zh-TW" sz="2000" b="1" dirty="0">
                <a:latin typeface="標楷體" panose="03000509000000000000" pitchFamily="65" charset="-120"/>
                <a:ea typeface="標楷體" panose="03000509000000000000" pitchFamily="65" charset="-120"/>
              </a:rPr>
              <a:t>04</a:t>
            </a:r>
            <a:r>
              <a:rPr lang="zh-TW" altLang="en-US" sz="2000" b="1" dirty="0">
                <a:latin typeface="標楷體" panose="03000509000000000000" pitchFamily="65" charset="-120"/>
                <a:ea typeface="標楷體" panose="03000509000000000000" pitchFamily="65" charset="-120"/>
              </a:rPr>
              <a:t>月</a:t>
            </a:r>
            <a:r>
              <a:rPr lang="en-US" altLang="zh-TW" sz="2000" b="1" dirty="0">
                <a:latin typeface="標楷體" panose="03000509000000000000" pitchFamily="65" charset="-120"/>
                <a:ea typeface="標楷體" panose="03000509000000000000" pitchFamily="65" charset="-120"/>
              </a:rPr>
              <a:t>19</a:t>
            </a:r>
            <a:r>
              <a:rPr lang="zh-TW" altLang="en-US" sz="2000" b="1" dirty="0">
                <a:latin typeface="標楷體" panose="03000509000000000000" pitchFamily="65" charset="-120"/>
                <a:ea typeface="標楷體" panose="03000509000000000000" pitchFamily="65" charset="-120"/>
              </a:rPr>
              <a:t>日</a:t>
            </a:r>
          </a:p>
        </p:txBody>
      </p:sp>
      <p:sp>
        <p:nvSpPr>
          <p:cNvPr id="4" name="投影片編號版面配置區 3"/>
          <p:cNvSpPr>
            <a:spLocks noGrp="1"/>
          </p:cNvSpPr>
          <p:nvPr>
            <p:ph type="sldNum" sz="quarter" idx="12"/>
          </p:nvPr>
        </p:nvSpPr>
        <p:spPr/>
        <p:txBody>
          <a:bodyPr/>
          <a:lstStyle/>
          <a:p>
            <a:pPr>
              <a:defRPr/>
            </a:pPr>
            <a:fld id="{33DD9C5A-DC6D-4622-A297-B0DCFA9AA10B}" type="slidenum">
              <a:rPr lang="en-US" altLang="zh-TW" smtClean="0"/>
              <a:pPr>
                <a:defRPr/>
              </a:pPr>
              <a:t>1</a:t>
            </a:fld>
            <a:endParaRPr lang="en-US" altLang="zh-TW"/>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67544" y="260648"/>
            <a:ext cx="8229600" cy="504056"/>
          </a:xfrm>
        </p:spPr>
        <p:txBody>
          <a:bodyPr/>
          <a:lstStyle/>
          <a:p>
            <a:r>
              <a:rPr lang="zh-TW" altLang="en-US" dirty="0"/>
              <a:t>補</a:t>
            </a:r>
            <a:r>
              <a:rPr lang="en-US" altLang="zh-TW" dirty="0"/>
              <a:t>(</a:t>
            </a:r>
            <a:r>
              <a:rPr lang="zh-TW" altLang="en-US" dirty="0"/>
              <a:t>捐</a:t>
            </a:r>
            <a:r>
              <a:rPr lang="en-US" altLang="zh-TW" dirty="0"/>
              <a:t>)</a:t>
            </a:r>
            <a:r>
              <a:rPr lang="zh-TW" altLang="en-US" dirty="0"/>
              <a:t>助及委辦計畫彈性經費支用規定</a:t>
            </a:r>
            <a:r>
              <a:rPr lang="en-US" altLang="zh-TW" dirty="0"/>
              <a:t>?</a:t>
            </a:r>
            <a:endParaRPr lang="zh-TW" altLang="en-US" dirty="0"/>
          </a:p>
        </p:txBody>
      </p:sp>
      <p:sp>
        <p:nvSpPr>
          <p:cNvPr id="3" name="內容版面配置區 2"/>
          <p:cNvSpPr>
            <a:spLocks noGrp="1"/>
          </p:cNvSpPr>
          <p:nvPr>
            <p:ph idx="1"/>
          </p:nvPr>
        </p:nvSpPr>
        <p:spPr>
          <a:xfrm>
            <a:off x="683568" y="836712"/>
            <a:ext cx="7920880" cy="5328592"/>
          </a:xfrm>
        </p:spPr>
        <p:txBody>
          <a:bodyPr/>
          <a:lstStyle/>
          <a:p>
            <a:endParaRPr lang="en-US" altLang="zh-TW" sz="2200" dirty="0"/>
          </a:p>
          <a:p>
            <a:endParaRPr lang="en-US" altLang="zh-TW" sz="2200" dirty="0"/>
          </a:p>
          <a:p>
            <a:endParaRPr lang="en-US" altLang="zh-TW" sz="2200" dirty="0"/>
          </a:p>
          <a:p>
            <a:endParaRPr lang="en-US" altLang="zh-TW" sz="2200" dirty="0"/>
          </a:p>
          <a:p>
            <a:endParaRPr lang="en-US" altLang="zh-TW" sz="2200" dirty="0"/>
          </a:p>
          <a:p>
            <a:endParaRPr lang="en-US" altLang="zh-TW" sz="2200" dirty="0"/>
          </a:p>
          <a:p>
            <a:endParaRPr lang="en-US" altLang="zh-TW" sz="2200" dirty="0"/>
          </a:p>
          <a:p>
            <a:endParaRPr lang="en-US" altLang="zh-TW" sz="2200" dirty="0"/>
          </a:p>
          <a:p>
            <a:endParaRPr lang="en-US" altLang="zh-TW" sz="2200" dirty="0"/>
          </a:p>
          <a:p>
            <a:endParaRPr lang="en-US" altLang="zh-TW" sz="2200" dirty="0"/>
          </a:p>
          <a:p>
            <a:endParaRPr lang="en-US" altLang="zh-TW" sz="2200" dirty="0"/>
          </a:p>
          <a:p>
            <a:r>
              <a:rPr lang="zh-TW" altLang="en-US" sz="1600" kern="100" dirty="0">
                <a:solidFill>
                  <a:srgbClr val="000000"/>
                </a:solidFill>
                <a:cs typeface="Times New Roman"/>
              </a:rPr>
              <a:t>  </a:t>
            </a:r>
            <a:r>
              <a:rPr lang="zh-TW" altLang="zh-TW" sz="1600" kern="100" dirty="0">
                <a:cs typeface="Times New Roman"/>
              </a:rPr>
              <a:t>註：各執行單位執行受補</a:t>
            </a:r>
            <a:r>
              <a:rPr lang="en-US" altLang="zh-TW" sz="1600" kern="100" dirty="0">
                <a:cs typeface="Times New Roman"/>
              </a:rPr>
              <a:t>(</a:t>
            </a:r>
            <a:r>
              <a:rPr lang="zh-TW" altLang="zh-TW" sz="1600" kern="100" dirty="0">
                <a:cs typeface="Times New Roman"/>
              </a:rPr>
              <a:t>捐</a:t>
            </a:r>
            <a:r>
              <a:rPr lang="en-US" altLang="zh-TW" sz="1600" kern="100" dirty="0">
                <a:cs typeface="Times New Roman"/>
              </a:rPr>
              <a:t>)</a:t>
            </a:r>
            <a:r>
              <a:rPr lang="zh-TW" altLang="zh-TW" sz="1600" kern="100" dirty="0">
                <a:cs typeface="Times New Roman"/>
              </a:rPr>
              <a:t>助及委辦計畫，除本支用規定之放寬項目外，如有不得</a:t>
            </a:r>
            <a:endParaRPr lang="en-US" altLang="zh-TW" sz="1600" kern="100" dirty="0">
              <a:cs typeface="Times New Roman"/>
            </a:endParaRPr>
          </a:p>
          <a:p>
            <a:r>
              <a:rPr lang="zh-TW" altLang="en-US" sz="1600" kern="100" dirty="0">
                <a:cs typeface="Times New Roman"/>
              </a:rPr>
              <a:t>      </a:t>
            </a:r>
            <a:r>
              <a:rPr lang="zh-TW" altLang="zh-TW" sz="1600" kern="100" dirty="0">
                <a:cs typeface="Times New Roman"/>
              </a:rPr>
              <a:t>列支之規定者，仍應從其規定。</a:t>
            </a:r>
            <a:endParaRPr lang="zh-TW" altLang="en-US" sz="1600" kern="100" dirty="0">
              <a:cs typeface="Times New Roman"/>
            </a:endParaRPr>
          </a:p>
          <a:p>
            <a:pPr algn="ctr"/>
            <a:r>
              <a:rPr lang="en-US" altLang="zh-TW" sz="2400" dirty="0">
                <a:solidFill>
                  <a:srgbClr val="000000"/>
                </a:solidFill>
              </a:rPr>
              <a:t>(</a:t>
            </a:r>
            <a:r>
              <a:rPr lang="zh-TW" altLang="en-US" sz="2400" dirty="0">
                <a:solidFill>
                  <a:srgbClr val="000000"/>
                </a:solidFill>
              </a:rPr>
              <a:t>教育部補</a:t>
            </a:r>
            <a:r>
              <a:rPr lang="en-US" altLang="zh-TW" sz="2400" dirty="0">
                <a:solidFill>
                  <a:srgbClr val="000000"/>
                </a:solidFill>
              </a:rPr>
              <a:t>(</a:t>
            </a:r>
            <a:r>
              <a:rPr lang="zh-TW" altLang="en-US" sz="2400" dirty="0">
                <a:solidFill>
                  <a:srgbClr val="000000"/>
                </a:solidFill>
              </a:rPr>
              <a:t>捐</a:t>
            </a:r>
            <a:r>
              <a:rPr lang="en-US" altLang="zh-TW" sz="2400" dirty="0">
                <a:solidFill>
                  <a:srgbClr val="000000"/>
                </a:solidFill>
              </a:rPr>
              <a:t>)</a:t>
            </a:r>
            <a:r>
              <a:rPr lang="zh-TW" altLang="en-US" sz="2400" dirty="0">
                <a:solidFill>
                  <a:srgbClr val="000000"/>
                </a:solidFill>
              </a:rPr>
              <a:t>助及委辦經費核撥結報作業要點</a:t>
            </a:r>
            <a:r>
              <a:rPr lang="en-US" altLang="zh-TW" sz="2400" dirty="0">
                <a:solidFill>
                  <a:srgbClr val="000000"/>
                </a:solidFill>
              </a:rPr>
              <a:t>)</a:t>
            </a:r>
            <a:endParaRPr lang="en-US" altLang="zh-TW" dirty="0"/>
          </a:p>
          <a:p>
            <a:pPr>
              <a:lnSpc>
                <a:spcPts val="2800"/>
              </a:lnSpc>
            </a:pPr>
            <a:endParaRPr lang="en-US" altLang="zh-TW" dirty="0"/>
          </a:p>
          <a:p>
            <a:pPr>
              <a:lnSpc>
                <a:spcPts val="2800"/>
              </a:lnSpc>
            </a:pPr>
            <a:endParaRPr lang="en-US" altLang="zh-TW" dirty="0"/>
          </a:p>
          <a:p>
            <a:pPr>
              <a:lnSpc>
                <a:spcPts val="2800"/>
              </a:lnSpc>
            </a:pPr>
            <a:endParaRPr lang="en-US" altLang="zh-TW" dirty="0"/>
          </a:p>
          <a:p>
            <a:pPr>
              <a:lnSpc>
                <a:spcPts val="2800"/>
              </a:lnSpc>
            </a:pPr>
            <a:endParaRPr lang="en-US" altLang="zh-TW" dirty="0"/>
          </a:p>
          <a:p>
            <a:pPr>
              <a:lnSpc>
                <a:spcPts val="2800"/>
              </a:lnSpc>
            </a:pPr>
            <a:endParaRPr lang="en-US" altLang="zh-TW" dirty="0"/>
          </a:p>
          <a:p>
            <a:pPr>
              <a:lnSpc>
                <a:spcPts val="2800"/>
              </a:lnSpc>
            </a:pPr>
            <a:endParaRPr lang="en-US" altLang="zh-TW" dirty="0"/>
          </a:p>
          <a:p>
            <a:pPr>
              <a:lnSpc>
                <a:spcPts val="2800"/>
              </a:lnSpc>
            </a:pPr>
            <a:endParaRPr lang="en-US" altLang="zh-TW" dirty="0"/>
          </a:p>
        </p:txBody>
      </p:sp>
      <p:graphicFrame>
        <p:nvGraphicFramePr>
          <p:cNvPr id="8" name="表格 7"/>
          <p:cNvGraphicFramePr>
            <a:graphicFrameLocks noGrp="1"/>
          </p:cNvGraphicFramePr>
          <p:nvPr>
            <p:extLst>
              <p:ext uri="{D42A27DB-BD31-4B8C-83A1-F6EECF244321}">
                <p14:modId xmlns:p14="http://schemas.microsoft.com/office/powerpoint/2010/main" val="3121538135"/>
              </p:ext>
            </p:extLst>
          </p:nvPr>
        </p:nvGraphicFramePr>
        <p:xfrm>
          <a:off x="971599" y="908719"/>
          <a:ext cx="7344816" cy="4412494"/>
        </p:xfrm>
        <a:graphic>
          <a:graphicData uri="http://schemas.openxmlformats.org/drawingml/2006/table">
            <a:tbl>
              <a:tblPr/>
              <a:tblGrid>
                <a:gridCol w="1440160">
                  <a:extLst>
                    <a:ext uri="{9D8B030D-6E8A-4147-A177-3AD203B41FA5}">
                      <a16:colId xmlns:a16="http://schemas.microsoft.com/office/drawing/2014/main" val="20000"/>
                    </a:ext>
                  </a:extLst>
                </a:gridCol>
                <a:gridCol w="4176464">
                  <a:extLst>
                    <a:ext uri="{9D8B030D-6E8A-4147-A177-3AD203B41FA5}">
                      <a16:colId xmlns:a16="http://schemas.microsoft.com/office/drawing/2014/main" val="20001"/>
                    </a:ext>
                  </a:extLst>
                </a:gridCol>
                <a:gridCol w="1728192">
                  <a:extLst>
                    <a:ext uri="{9D8B030D-6E8A-4147-A177-3AD203B41FA5}">
                      <a16:colId xmlns:a16="http://schemas.microsoft.com/office/drawing/2014/main" val="20002"/>
                    </a:ext>
                  </a:extLst>
                </a:gridCol>
              </a:tblGrid>
              <a:tr h="446624">
                <a:tc>
                  <a:txBody>
                    <a:bodyPr/>
                    <a:lstStyle/>
                    <a:p>
                      <a:pPr algn="ctr">
                        <a:lnSpc>
                          <a:spcPts val="1500"/>
                        </a:lnSpc>
                        <a:spcAft>
                          <a:spcPts val="0"/>
                        </a:spcAft>
                      </a:pPr>
                      <a:r>
                        <a:rPr lang="zh-TW" sz="1600" b="1" kern="100" dirty="0">
                          <a:solidFill>
                            <a:srgbClr val="002060"/>
                          </a:solidFill>
                          <a:effectLst/>
                          <a:latin typeface="標楷體" panose="03000509000000000000" pitchFamily="65" charset="-120"/>
                          <a:ea typeface="標楷體" panose="03000509000000000000" pitchFamily="65" charset="-120"/>
                        </a:rPr>
                        <a:t>項目</a:t>
                      </a:r>
                    </a:p>
                  </a:txBody>
                  <a:tcPr marL="16273" marR="1627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500"/>
                        </a:lnSpc>
                        <a:spcAft>
                          <a:spcPts val="0"/>
                        </a:spcAft>
                      </a:pPr>
                      <a:r>
                        <a:rPr lang="zh-TW" sz="1600" b="1" kern="100" dirty="0">
                          <a:solidFill>
                            <a:srgbClr val="002060"/>
                          </a:solidFill>
                          <a:effectLst/>
                          <a:latin typeface="標楷體" panose="03000509000000000000" pitchFamily="65" charset="-120"/>
                          <a:ea typeface="標楷體" panose="03000509000000000000" pitchFamily="65" charset="-120"/>
                        </a:rPr>
                        <a:t>支用說明</a:t>
                      </a:r>
                    </a:p>
                  </a:txBody>
                  <a:tcPr marL="16273" marR="1627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500"/>
                        </a:lnSpc>
                        <a:spcAft>
                          <a:spcPts val="0"/>
                        </a:spcAft>
                      </a:pPr>
                      <a:r>
                        <a:rPr lang="zh-TW" sz="1600" b="1" kern="100" dirty="0">
                          <a:solidFill>
                            <a:srgbClr val="002060"/>
                          </a:solidFill>
                          <a:effectLst/>
                          <a:latin typeface="標楷體" panose="03000509000000000000" pitchFamily="65" charset="-120"/>
                          <a:ea typeface="標楷體" panose="03000509000000000000" pitchFamily="65" charset="-120"/>
                        </a:rPr>
                        <a:t>備註</a:t>
                      </a:r>
                    </a:p>
                  </a:txBody>
                  <a:tcPr marL="16273" marR="1627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1045857">
                <a:tc>
                  <a:txBody>
                    <a:bodyPr/>
                    <a:lstStyle/>
                    <a:p>
                      <a:pPr marL="0" indent="-457200" algn="l" defTabSz="914400" rtl="0" eaLnBrk="1" latinLnBrk="0" hangingPunct="1">
                        <a:lnSpc>
                          <a:spcPts val="1500"/>
                        </a:lnSpc>
                        <a:spcAft>
                          <a:spcPts val="0"/>
                        </a:spcAft>
                      </a:pPr>
                      <a:r>
                        <a:rPr lang="en-US" altLang="zh-TW" sz="1600" b="1" kern="100" dirty="0">
                          <a:solidFill>
                            <a:srgbClr val="002060"/>
                          </a:solidFill>
                          <a:effectLst/>
                          <a:latin typeface="標楷體" panose="03000509000000000000" pitchFamily="65" charset="-120"/>
                          <a:ea typeface="標楷體" panose="03000509000000000000" pitchFamily="65" charset="-120"/>
                        </a:rPr>
                        <a:t>(</a:t>
                      </a:r>
                      <a:r>
                        <a:rPr lang="zh-TW" altLang="en-US" sz="1600" b="1" kern="100" dirty="0">
                          <a:solidFill>
                            <a:srgbClr val="002060"/>
                          </a:solidFill>
                          <a:effectLst/>
                          <a:latin typeface="標楷體" panose="03000509000000000000" pitchFamily="65" charset="-120"/>
                          <a:ea typeface="標楷體" panose="03000509000000000000" pitchFamily="65" charset="-120"/>
                          <a:cs typeface="+mn-cs"/>
                        </a:rPr>
                        <a:t>一</a:t>
                      </a:r>
                      <a:r>
                        <a:rPr lang="en-US" altLang="zh-TW" sz="1600" b="1" kern="100" dirty="0">
                          <a:solidFill>
                            <a:srgbClr val="002060"/>
                          </a:solidFill>
                          <a:effectLst/>
                          <a:latin typeface="標楷體" panose="03000509000000000000" pitchFamily="65" charset="-120"/>
                          <a:ea typeface="標楷體" panose="03000509000000000000" pitchFamily="65" charset="-120"/>
                          <a:cs typeface="+mn-cs"/>
                        </a:rPr>
                        <a:t>)</a:t>
                      </a:r>
                      <a:r>
                        <a:rPr lang="zh-TW" sz="1600" b="1" kern="100" dirty="0">
                          <a:solidFill>
                            <a:srgbClr val="002060"/>
                          </a:solidFill>
                          <a:effectLst/>
                          <a:latin typeface="標楷體" panose="03000509000000000000" pitchFamily="65" charset="-120"/>
                          <a:ea typeface="標楷體" panose="03000509000000000000" pitchFamily="65" charset="-120"/>
                          <a:cs typeface="+mn-cs"/>
                        </a:rPr>
                        <a:t>出席費、</a:t>
                      </a:r>
                      <a:endParaRPr lang="en-US" altLang="zh-TW" sz="1600" b="1" kern="100" dirty="0">
                        <a:solidFill>
                          <a:srgbClr val="002060"/>
                        </a:solidFill>
                        <a:effectLst/>
                        <a:latin typeface="標楷體" panose="03000509000000000000" pitchFamily="65" charset="-120"/>
                        <a:ea typeface="標楷體" panose="03000509000000000000" pitchFamily="65" charset="-120"/>
                        <a:cs typeface="+mn-cs"/>
                      </a:endParaRPr>
                    </a:p>
                    <a:p>
                      <a:pPr marL="0" indent="-457200" algn="l" defTabSz="914400" rtl="0" eaLnBrk="1" latinLnBrk="0" hangingPunct="1">
                        <a:lnSpc>
                          <a:spcPts val="1500"/>
                        </a:lnSpc>
                        <a:spcAft>
                          <a:spcPts val="0"/>
                        </a:spcAft>
                      </a:pPr>
                      <a:r>
                        <a:rPr lang="zh-TW" altLang="en-US" sz="1600" b="1" kern="100" dirty="0">
                          <a:solidFill>
                            <a:srgbClr val="002060"/>
                          </a:solidFill>
                          <a:effectLst/>
                          <a:latin typeface="標楷體" panose="03000509000000000000" pitchFamily="65" charset="-120"/>
                          <a:ea typeface="標楷體" panose="03000509000000000000" pitchFamily="65" charset="-120"/>
                          <a:cs typeface="+mn-cs"/>
                        </a:rPr>
                        <a:t>    </a:t>
                      </a:r>
                      <a:r>
                        <a:rPr lang="zh-TW" sz="1600" b="1" kern="100" dirty="0">
                          <a:solidFill>
                            <a:srgbClr val="002060"/>
                          </a:solidFill>
                          <a:effectLst/>
                          <a:latin typeface="標楷體" panose="03000509000000000000" pitchFamily="65" charset="-120"/>
                          <a:ea typeface="標楷體" panose="03000509000000000000" pitchFamily="65" charset="-120"/>
                          <a:cs typeface="+mn-cs"/>
                        </a:rPr>
                        <a:t>稿費、審</a:t>
                      </a:r>
                      <a:endParaRPr lang="en-US" altLang="zh-TW" sz="1600" b="1" kern="100" dirty="0">
                        <a:solidFill>
                          <a:srgbClr val="002060"/>
                        </a:solidFill>
                        <a:effectLst/>
                        <a:latin typeface="標楷體" panose="03000509000000000000" pitchFamily="65" charset="-120"/>
                        <a:ea typeface="標楷體" panose="03000509000000000000" pitchFamily="65" charset="-120"/>
                        <a:cs typeface="+mn-cs"/>
                      </a:endParaRPr>
                    </a:p>
                    <a:p>
                      <a:pPr marL="0" indent="-457200" algn="l" defTabSz="914400" rtl="0" eaLnBrk="1" latinLnBrk="0" hangingPunct="1">
                        <a:lnSpc>
                          <a:spcPts val="1500"/>
                        </a:lnSpc>
                        <a:spcAft>
                          <a:spcPts val="0"/>
                        </a:spcAft>
                      </a:pPr>
                      <a:r>
                        <a:rPr lang="zh-TW" altLang="en-US" sz="1600" b="1" kern="100" dirty="0">
                          <a:solidFill>
                            <a:srgbClr val="002060"/>
                          </a:solidFill>
                          <a:effectLst/>
                          <a:latin typeface="標楷體" panose="03000509000000000000" pitchFamily="65" charset="-120"/>
                          <a:ea typeface="標楷體" panose="03000509000000000000" pitchFamily="65" charset="-120"/>
                          <a:cs typeface="+mn-cs"/>
                        </a:rPr>
                        <a:t>    </a:t>
                      </a:r>
                      <a:r>
                        <a:rPr lang="zh-TW" sz="1600" b="1" kern="100" dirty="0">
                          <a:solidFill>
                            <a:srgbClr val="002060"/>
                          </a:solidFill>
                          <a:effectLst/>
                          <a:latin typeface="標楷體" panose="03000509000000000000" pitchFamily="65" charset="-120"/>
                          <a:ea typeface="標楷體" panose="03000509000000000000" pitchFamily="65" charset="-120"/>
                          <a:cs typeface="+mn-cs"/>
                        </a:rPr>
                        <a:t>查費</a:t>
                      </a:r>
                    </a:p>
                  </a:txBody>
                  <a:tcPr marL="16273" marR="1627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ts val="1500"/>
                        </a:lnSpc>
                        <a:spcAft>
                          <a:spcPts val="0"/>
                        </a:spcAft>
                      </a:pPr>
                      <a:r>
                        <a:rPr lang="zh-TW" sz="1600" b="1" kern="100" dirty="0">
                          <a:solidFill>
                            <a:srgbClr val="002060"/>
                          </a:solidFill>
                          <a:effectLst/>
                          <a:latin typeface="標楷體" panose="03000509000000000000" pitchFamily="65" charset="-120"/>
                          <a:ea typeface="標楷體" panose="03000509000000000000" pitchFamily="65" charset="-120"/>
                        </a:rPr>
                        <a:t>同一學校人員支援計畫相關會議之諮詢或文件資料之撰稿、審查等，得支給出席費、稿費或審查費，從寬認定為外聘專家學者，而非屬教授個人本職業務。</a:t>
                      </a:r>
                    </a:p>
                  </a:txBody>
                  <a:tcPr marL="16273" marR="1627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3">
                  <a:txBody>
                    <a:bodyPr/>
                    <a:lstStyle/>
                    <a:p>
                      <a:pPr algn="l">
                        <a:lnSpc>
                          <a:spcPts val="1500"/>
                        </a:lnSpc>
                        <a:spcAft>
                          <a:spcPts val="0"/>
                        </a:spcAft>
                      </a:pPr>
                      <a:r>
                        <a:rPr lang="zh-TW" sz="1600" b="1" kern="100" dirty="0">
                          <a:solidFill>
                            <a:srgbClr val="002060"/>
                          </a:solidFill>
                          <a:effectLst/>
                          <a:latin typeface="標楷體" panose="03000509000000000000" pitchFamily="65" charset="-120"/>
                          <a:ea typeface="標楷體" panose="03000509000000000000" pitchFamily="65" charset="-120"/>
                        </a:rPr>
                        <a:t>仍應依行政院一致規定之基準支用。</a:t>
                      </a:r>
                    </a:p>
                  </a:txBody>
                  <a:tcPr marL="16273" marR="1627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1187423">
                <a:tc>
                  <a:txBody>
                    <a:bodyPr/>
                    <a:lstStyle/>
                    <a:p>
                      <a:pPr marL="457200" indent="-457200" algn="l">
                        <a:lnSpc>
                          <a:spcPts val="1500"/>
                        </a:lnSpc>
                        <a:spcAft>
                          <a:spcPts val="0"/>
                        </a:spcAft>
                      </a:pPr>
                      <a:r>
                        <a:rPr lang="en-US" altLang="zh-TW" sz="1600" b="1" kern="100" spc="-70" dirty="0">
                          <a:solidFill>
                            <a:srgbClr val="002060"/>
                          </a:solidFill>
                          <a:effectLst/>
                          <a:latin typeface="標楷體" panose="03000509000000000000" pitchFamily="65" charset="-120"/>
                          <a:ea typeface="標楷體" panose="03000509000000000000" pitchFamily="65" charset="-120"/>
                        </a:rPr>
                        <a:t>(</a:t>
                      </a:r>
                      <a:r>
                        <a:rPr lang="zh-TW" altLang="en-US" sz="1600" b="1" kern="100" spc="-70" dirty="0">
                          <a:solidFill>
                            <a:srgbClr val="002060"/>
                          </a:solidFill>
                          <a:effectLst/>
                          <a:latin typeface="標楷體" panose="03000509000000000000" pitchFamily="65" charset="-120"/>
                          <a:ea typeface="標楷體" panose="03000509000000000000" pitchFamily="65" charset="-120"/>
                        </a:rPr>
                        <a:t>二</a:t>
                      </a:r>
                      <a:r>
                        <a:rPr lang="en-US" altLang="zh-TW" sz="1600" b="1" kern="100" spc="-70" dirty="0">
                          <a:solidFill>
                            <a:srgbClr val="002060"/>
                          </a:solidFill>
                          <a:effectLst/>
                          <a:latin typeface="標楷體" panose="03000509000000000000" pitchFamily="65" charset="-120"/>
                          <a:ea typeface="標楷體" panose="03000509000000000000" pitchFamily="65" charset="-120"/>
                        </a:rPr>
                        <a:t>)</a:t>
                      </a:r>
                      <a:r>
                        <a:rPr lang="zh-TW" sz="1600" b="1" kern="100" dirty="0">
                          <a:solidFill>
                            <a:srgbClr val="002060"/>
                          </a:solidFill>
                          <a:effectLst/>
                          <a:latin typeface="標楷體" panose="03000509000000000000" pitchFamily="65" charset="-120"/>
                          <a:ea typeface="標楷體" panose="03000509000000000000" pitchFamily="65" charset="-120"/>
                        </a:rPr>
                        <a:t>計程車資及</a:t>
                      </a:r>
                      <a:endParaRPr lang="en-US" altLang="zh-TW" sz="1600" b="1" kern="100" dirty="0">
                        <a:solidFill>
                          <a:srgbClr val="002060"/>
                        </a:solidFill>
                        <a:effectLst/>
                        <a:latin typeface="標楷體" panose="03000509000000000000" pitchFamily="65" charset="-120"/>
                        <a:ea typeface="標楷體" panose="03000509000000000000" pitchFamily="65" charset="-120"/>
                      </a:endParaRPr>
                    </a:p>
                    <a:p>
                      <a:pPr marL="457200" indent="-457200" algn="l">
                        <a:lnSpc>
                          <a:spcPts val="1500"/>
                        </a:lnSpc>
                        <a:spcAft>
                          <a:spcPts val="0"/>
                        </a:spcAft>
                      </a:pPr>
                      <a:r>
                        <a:rPr lang="zh-TW" altLang="en-US" sz="1600" b="1" kern="100" dirty="0">
                          <a:solidFill>
                            <a:srgbClr val="002060"/>
                          </a:solidFill>
                          <a:effectLst/>
                          <a:latin typeface="標楷體" panose="03000509000000000000" pitchFamily="65" charset="-120"/>
                          <a:ea typeface="標楷體" panose="03000509000000000000" pitchFamily="65" charset="-120"/>
                        </a:rPr>
                        <a:t>   </a:t>
                      </a:r>
                      <a:r>
                        <a:rPr lang="zh-TW" sz="1600" b="1" kern="100" dirty="0">
                          <a:solidFill>
                            <a:srgbClr val="002060"/>
                          </a:solidFill>
                          <a:effectLst/>
                          <a:latin typeface="標楷體" panose="03000509000000000000" pitchFamily="65" charset="-120"/>
                          <a:ea typeface="標楷體" panose="03000509000000000000" pitchFamily="65" charset="-120"/>
                        </a:rPr>
                        <a:t>國內出差之</a:t>
                      </a:r>
                      <a:endParaRPr lang="en-US" altLang="zh-TW" sz="1600" b="1" kern="100" dirty="0">
                        <a:solidFill>
                          <a:srgbClr val="002060"/>
                        </a:solidFill>
                        <a:effectLst/>
                        <a:latin typeface="標楷體" panose="03000509000000000000" pitchFamily="65" charset="-120"/>
                        <a:ea typeface="標楷體" panose="03000509000000000000" pitchFamily="65" charset="-120"/>
                      </a:endParaRPr>
                    </a:p>
                    <a:p>
                      <a:pPr marL="457200" indent="-457200" algn="l">
                        <a:lnSpc>
                          <a:spcPts val="1500"/>
                        </a:lnSpc>
                        <a:spcAft>
                          <a:spcPts val="0"/>
                        </a:spcAft>
                      </a:pPr>
                      <a:r>
                        <a:rPr lang="zh-TW" altLang="en-US" sz="1600" b="1" kern="100" dirty="0">
                          <a:solidFill>
                            <a:srgbClr val="002060"/>
                          </a:solidFill>
                          <a:effectLst/>
                          <a:latin typeface="標楷體" panose="03000509000000000000" pitchFamily="65" charset="-120"/>
                          <a:ea typeface="標楷體" panose="03000509000000000000" pitchFamily="65" charset="-120"/>
                        </a:rPr>
                        <a:t>   </a:t>
                      </a:r>
                      <a:r>
                        <a:rPr lang="zh-TW" sz="1600" b="1" kern="100" dirty="0">
                          <a:solidFill>
                            <a:srgbClr val="002060"/>
                          </a:solidFill>
                          <a:effectLst/>
                          <a:latin typeface="標楷體" panose="03000509000000000000" pitchFamily="65" charset="-120"/>
                          <a:ea typeface="標楷體" panose="03000509000000000000" pitchFamily="65" charset="-120"/>
                        </a:rPr>
                        <a:t>油費、過路</a:t>
                      </a:r>
                      <a:endParaRPr lang="en-US" altLang="zh-TW" sz="1600" b="1" kern="100" dirty="0">
                        <a:solidFill>
                          <a:srgbClr val="002060"/>
                        </a:solidFill>
                        <a:effectLst/>
                        <a:latin typeface="標楷體" panose="03000509000000000000" pitchFamily="65" charset="-120"/>
                        <a:ea typeface="標楷體" panose="03000509000000000000" pitchFamily="65" charset="-120"/>
                      </a:endParaRPr>
                    </a:p>
                    <a:p>
                      <a:pPr marL="457200" indent="-457200" algn="l">
                        <a:lnSpc>
                          <a:spcPts val="1500"/>
                        </a:lnSpc>
                        <a:spcAft>
                          <a:spcPts val="0"/>
                        </a:spcAft>
                      </a:pPr>
                      <a:r>
                        <a:rPr lang="zh-TW" altLang="en-US" sz="1600" b="1" kern="100" dirty="0">
                          <a:solidFill>
                            <a:srgbClr val="002060"/>
                          </a:solidFill>
                          <a:effectLst/>
                          <a:latin typeface="標楷體" panose="03000509000000000000" pitchFamily="65" charset="-120"/>
                          <a:ea typeface="標楷體" panose="03000509000000000000" pitchFamily="65" charset="-120"/>
                        </a:rPr>
                        <a:t>   </a:t>
                      </a:r>
                      <a:r>
                        <a:rPr lang="en-US" sz="1600" b="1" kern="100" dirty="0">
                          <a:solidFill>
                            <a:srgbClr val="002060"/>
                          </a:solidFill>
                          <a:effectLst/>
                          <a:latin typeface="標楷體" panose="03000509000000000000" pitchFamily="65" charset="-120"/>
                          <a:ea typeface="標楷體" panose="03000509000000000000" pitchFamily="65" charset="-120"/>
                        </a:rPr>
                        <a:t>(</a:t>
                      </a:r>
                      <a:r>
                        <a:rPr lang="zh-TW" sz="1600" b="1" kern="100" dirty="0">
                          <a:solidFill>
                            <a:srgbClr val="002060"/>
                          </a:solidFill>
                          <a:effectLst/>
                          <a:latin typeface="標楷體" panose="03000509000000000000" pitchFamily="65" charset="-120"/>
                          <a:ea typeface="標楷體" panose="03000509000000000000" pitchFamily="65" charset="-120"/>
                        </a:rPr>
                        <a:t>橋</a:t>
                      </a:r>
                      <a:r>
                        <a:rPr lang="en-US" sz="1600" b="1" kern="100" dirty="0">
                          <a:solidFill>
                            <a:srgbClr val="002060"/>
                          </a:solidFill>
                          <a:effectLst/>
                          <a:latin typeface="標楷體" panose="03000509000000000000" pitchFamily="65" charset="-120"/>
                          <a:ea typeface="標楷體" panose="03000509000000000000" pitchFamily="65" charset="-120"/>
                        </a:rPr>
                        <a:t>)</a:t>
                      </a:r>
                      <a:r>
                        <a:rPr lang="zh-TW" sz="1600" b="1" kern="100" dirty="0">
                          <a:solidFill>
                            <a:srgbClr val="002060"/>
                          </a:solidFill>
                          <a:effectLst/>
                          <a:latin typeface="標楷體" panose="03000509000000000000" pitchFamily="65" charset="-120"/>
                          <a:ea typeface="標楷體" panose="03000509000000000000" pitchFamily="65" charset="-120"/>
                        </a:rPr>
                        <a:t>費、停</a:t>
                      </a:r>
                      <a:endParaRPr lang="en-US" altLang="zh-TW" sz="1600" b="1" kern="100" dirty="0">
                        <a:solidFill>
                          <a:srgbClr val="002060"/>
                        </a:solidFill>
                        <a:effectLst/>
                        <a:latin typeface="標楷體" panose="03000509000000000000" pitchFamily="65" charset="-120"/>
                        <a:ea typeface="標楷體" panose="03000509000000000000" pitchFamily="65" charset="-120"/>
                      </a:endParaRPr>
                    </a:p>
                    <a:p>
                      <a:pPr marL="457200" indent="-457200" algn="l">
                        <a:lnSpc>
                          <a:spcPts val="1500"/>
                        </a:lnSpc>
                        <a:spcAft>
                          <a:spcPts val="0"/>
                        </a:spcAft>
                      </a:pPr>
                      <a:r>
                        <a:rPr lang="zh-TW" altLang="en-US" sz="1600" b="1" kern="100" dirty="0">
                          <a:solidFill>
                            <a:srgbClr val="002060"/>
                          </a:solidFill>
                          <a:effectLst/>
                          <a:latin typeface="標楷體" panose="03000509000000000000" pitchFamily="65" charset="-120"/>
                          <a:ea typeface="標楷體" panose="03000509000000000000" pitchFamily="65" charset="-120"/>
                        </a:rPr>
                        <a:t>   </a:t>
                      </a:r>
                      <a:r>
                        <a:rPr lang="zh-TW" sz="1600" b="1" kern="100" dirty="0">
                          <a:solidFill>
                            <a:srgbClr val="002060"/>
                          </a:solidFill>
                          <a:effectLst/>
                          <a:latin typeface="標楷體" panose="03000509000000000000" pitchFamily="65" charset="-120"/>
                          <a:ea typeface="標楷體" panose="03000509000000000000" pitchFamily="65" charset="-120"/>
                        </a:rPr>
                        <a:t>車費等</a:t>
                      </a:r>
                    </a:p>
                  </a:txBody>
                  <a:tcPr marL="16273" marR="1627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4445" algn="l">
                        <a:lnSpc>
                          <a:spcPts val="1500"/>
                        </a:lnSpc>
                        <a:spcAft>
                          <a:spcPts val="0"/>
                        </a:spcAft>
                      </a:pPr>
                      <a:r>
                        <a:rPr lang="zh-TW" sz="1600" b="1" kern="100" dirty="0">
                          <a:solidFill>
                            <a:srgbClr val="002060"/>
                          </a:solidFill>
                          <a:effectLst/>
                          <a:latin typeface="標楷體" panose="03000509000000000000" pitchFamily="65" charset="-120"/>
                          <a:ea typeface="標楷體" panose="03000509000000000000" pitchFamily="65" charset="-120"/>
                        </a:rPr>
                        <a:t>「急要公務」難以認定，例如田野調查地處偏遠、研究實驗之深夜加班、逾時、儀器使用特性之限制、研究主題之習性觀察、取樣時間等變數甚多，難以凡事皆以「急要公務」描述，且自行駕車跨地研討亦屬常態。</a:t>
                      </a:r>
                    </a:p>
                  </a:txBody>
                  <a:tcPr marL="16273" marR="1627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zh-TW" altLang="en-US"/>
                    </a:p>
                  </a:txBody>
                  <a:tcPr/>
                </a:tc>
                <a:extLst>
                  <a:ext uri="{0D108BD9-81ED-4DB2-BD59-A6C34878D82A}">
                    <a16:rowId xmlns:a16="http://schemas.microsoft.com/office/drawing/2014/main" val="10002"/>
                  </a:ext>
                </a:extLst>
              </a:tr>
              <a:tr h="747953">
                <a:tc>
                  <a:txBody>
                    <a:bodyPr/>
                    <a:lstStyle/>
                    <a:p>
                      <a:pPr marL="457200" indent="-457200" algn="l">
                        <a:lnSpc>
                          <a:spcPts val="1500"/>
                        </a:lnSpc>
                        <a:spcAft>
                          <a:spcPts val="0"/>
                        </a:spcAft>
                      </a:pPr>
                      <a:r>
                        <a:rPr lang="en-US" altLang="zh-TW" sz="1600" b="1" kern="100" dirty="0">
                          <a:solidFill>
                            <a:srgbClr val="002060"/>
                          </a:solidFill>
                          <a:effectLst/>
                          <a:latin typeface="標楷體" panose="03000509000000000000" pitchFamily="65" charset="-120"/>
                          <a:ea typeface="標楷體" panose="03000509000000000000" pitchFamily="65" charset="-120"/>
                        </a:rPr>
                        <a:t>(</a:t>
                      </a:r>
                      <a:r>
                        <a:rPr lang="zh-TW" altLang="en-US" sz="1600" b="1" kern="100" dirty="0">
                          <a:solidFill>
                            <a:srgbClr val="002060"/>
                          </a:solidFill>
                          <a:effectLst/>
                          <a:latin typeface="標楷體" panose="03000509000000000000" pitchFamily="65" charset="-120"/>
                          <a:ea typeface="標楷體" panose="03000509000000000000" pitchFamily="65" charset="-120"/>
                        </a:rPr>
                        <a:t>三</a:t>
                      </a:r>
                      <a:r>
                        <a:rPr lang="en-US" altLang="zh-TW" sz="1600" b="1" kern="100" dirty="0">
                          <a:solidFill>
                            <a:srgbClr val="002060"/>
                          </a:solidFill>
                          <a:effectLst/>
                          <a:latin typeface="標楷體" panose="03000509000000000000" pitchFamily="65" charset="-120"/>
                          <a:ea typeface="標楷體" panose="03000509000000000000" pitchFamily="65" charset="-120"/>
                        </a:rPr>
                        <a:t>)</a:t>
                      </a:r>
                      <a:r>
                        <a:rPr lang="zh-TW" sz="1600" b="1" kern="100" dirty="0">
                          <a:solidFill>
                            <a:srgbClr val="002060"/>
                          </a:solidFill>
                          <a:effectLst/>
                          <a:latin typeface="標楷體" panose="03000509000000000000" pitchFamily="65" charset="-120"/>
                          <a:ea typeface="標楷體" panose="03000509000000000000" pitchFamily="65" charset="-120"/>
                        </a:rPr>
                        <a:t>購買郵政</a:t>
                      </a:r>
                      <a:endParaRPr lang="en-US" altLang="zh-TW" sz="1600" b="1" kern="100" dirty="0">
                        <a:solidFill>
                          <a:srgbClr val="002060"/>
                        </a:solidFill>
                        <a:effectLst/>
                        <a:latin typeface="標楷體" panose="03000509000000000000" pitchFamily="65" charset="-120"/>
                        <a:ea typeface="標楷體" panose="03000509000000000000" pitchFamily="65" charset="-120"/>
                      </a:endParaRPr>
                    </a:p>
                    <a:p>
                      <a:pPr marL="457200" indent="-457200" algn="l">
                        <a:lnSpc>
                          <a:spcPts val="1500"/>
                        </a:lnSpc>
                        <a:spcAft>
                          <a:spcPts val="0"/>
                        </a:spcAft>
                      </a:pPr>
                      <a:r>
                        <a:rPr lang="zh-TW" altLang="en-US" sz="1600" b="1" kern="100" dirty="0">
                          <a:solidFill>
                            <a:srgbClr val="002060"/>
                          </a:solidFill>
                          <a:effectLst/>
                          <a:latin typeface="標楷體" panose="03000509000000000000" pitchFamily="65" charset="-120"/>
                          <a:ea typeface="標楷體" panose="03000509000000000000" pitchFamily="65" charset="-120"/>
                        </a:rPr>
                        <a:t>    </a:t>
                      </a:r>
                      <a:r>
                        <a:rPr lang="zh-TW" sz="1600" b="1" kern="100" dirty="0">
                          <a:solidFill>
                            <a:srgbClr val="002060"/>
                          </a:solidFill>
                          <a:effectLst/>
                          <a:latin typeface="標楷體" panose="03000509000000000000" pitchFamily="65" charset="-120"/>
                          <a:ea typeface="標楷體" panose="03000509000000000000" pitchFamily="65" charset="-120"/>
                        </a:rPr>
                        <a:t>禮券</a:t>
                      </a:r>
                    </a:p>
                  </a:txBody>
                  <a:tcPr marL="16273" marR="1627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ts val="1500"/>
                        </a:lnSpc>
                        <a:spcAft>
                          <a:spcPts val="0"/>
                        </a:spcAft>
                      </a:pPr>
                      <a:r>
                        <a:rPr lang="zh-TW" sz="1600" b="1" kern="100" dirty="0">
                          <a:solidFill>
                            <a:srgbClr val="002060"/>
                          </a:solidFill>
                          <a:effectLst/>
                          <a:latin typeface="標楷體" panose="03000509000000000000" pitchFamily="65" charset="-120"/>
                          <a:ea typeface="標楷體" panose="03000509000000000000" pitchFamily="65" charset="-120"/>
                        </a:rPr>
                        <a:t>為提高受訪者或受試者之意願，學術研究之問卷或田野調查，得以提供郵政禮券回饋受訪者。</a:t>
                      </a:r>
                    </a:p>
                  </a:txBody>
                  <a:tcPr marL="16273" marR="1627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zh-TW" altLang="en-US"/>
                    </a:p>
                  </a:txBody>
                  <a:tcPr/>
                </a:tc>
                <a:extLst>
                  <a:ext uri="{0D108BD9-81ED-4DB2-BD59-A6C34878D82A}">
                    <a16:rowId xmlns:a16="http://schemas.microsoft.com/office/drawing/2014/main" val="10003"/>
                  </a:ext>
                </a:extLst>
              </a:tr>
              <a:tr h="984637">
                <a:tc>
                  <a:txBody>
                    <a:bodyPr/>
                    <a:lstStyle/>
                    <a:p>
                      <a:pPr marL="457200" indent="-457200" algn="l">
                        <a:lnSpc>
                          <a:spcPts val="1500"/>
                        </a:lnSpc>
                        <a:spcAft>
                          <a:spcPts val="0"/>
                        </a:spcAft>
                      </a:pPr>
                      <a:r>
                        <a:rPr lang="en-US" altLang="zh-TW" sz="1600" b="1" kern="100" dirty="0">
                          <a:solidFill>
                            <a:srgbClr val="002060"/>
                          </a:solidFill>
                          <a:effectLst/>
                          <a:latin typeface="標楷體" panose="03000509000000000000" pitchFamily="65" charset="-120"/>
                          <a:ea typeface="標楷體" panose="03000509000000000000" pitchFamily="65" charset="-120"/>
                        </a:rPr>
                        <a:t>(</a:t>
                      </a:r>
                      <a:r>
                        <a:rPr lang="zh-TW" altLang="en-US" sz="1600" b="1" kern="100" dirty="0">
                          <a:solidFill>
                            <a:srgbClr val="002060"/>
                          </a:solidFill>
                          <a:effectLst/>
                          <a:latin typeface="標楷體" panose="03000509000000000000" pitchFamily="65" charset="-120"/>
                          <a:ea typeface="標楷體" panose="03000509000000000000" pitchFamily="65" charset="-120"/>
                        </a:rPr>
                        <a:t>四</a:t>
                      </a:r>
                      <a:r>
                        <a:rPr lang="en-US" altLang="zh-TW" sz="1600" b="1" kern="100" dirty="0">
                          <a:solidFill>
                            <a:srgbClr val="002060"/>
                          </a:solidFill>
                          <a:effectLst/>
                          <a:latin typeface="標楷體" panose="03000509000000000000" pitchFamily="65" charset="-120"/>
                          <a:ea typeface="標楷體" panose="03000509000000000000" pitchFamily="65" charset="-120"/>
                        </a:rPr>
                        <a:t>)</a:t>
                      </a:r>
                      <a:r>
                        <a:rPr lang="zh-TW" sz="1600" b="1" kern="100" dirty="0">
                          <a:solidFill>
                            <a:srgbClr val="002060"/>
                          </a:solidFill>
                          <a:effectLst/>
                          <a:latin typeface="標楷體" panose="03000509000000000000" pitchFamily="65" charset="-120"/>
                          <a:ea typeface="標楷體" panose="03000509000000000000" pitchFamily="65" charset="-120"/>
                        </a:rPr>
                        <a:t>講座鐘點</a:t>
                      </a:r>
                      <a:endParaRPr lang="en-US" altLang="zh-TW" sz="1600" b="1" kern="100" dirty="0">
                        <a:solidFill>
                          <a:srgbClr val="002060"/>
                        </a:solidFill>
                        <a:effectLst/>
                        <a:latin typeface="標楷體" panose="03000509000000000000" pitchFamily="65" charset="-120"/>
                        <a:ea typeface="標楷體" panose="03000509000000000000" pitchFamily="65" charset="-120"/>
                      </a:endParaRPr>
                    </a:p>
                    <a:p>
                      <a:pPr marL="457200" indent="-457200" algn="l">
                        <a:lnSpc>
                          <a:spcPts val="1500"/>
                        </a:lnSpc>
                        <a:spcAft>
                          <a:spcPts val="0"/>
                        </a:spcAft>
                      </a:pPr>
                      <a:r>
                        <a:rPr lang="zh-TW" altLang="en-US" sz="1600" b="1" kern="100" dirty="0">
                          <a:solidFill>
                            <a:srgbClr val="002060"/>
                          </a:solidFill>
                          <a:effectLst/>
                          <a:latin typeface="標楷體" panose="03000509000000000000" pitchFamily="65" charset="-120"/>
                          <a:ea typeface="標楷體" panose="03000509000000000000" pitchFamily="65" charset="-120"/>
                        </a:rPr>
                        <a:t>    </a:t>
                      </a:r>
                      <a:r>
                        <a:rPr lang="zh-TW" sz="1600" b="1" kern="100" dirty="0">
                          <a:solidFill>
                            <a:srgbClr val="002060"/>
                          </a:solidFill>
                          <a:effectLst/>
                          <a:latin typeface="標楷體" panose="03000509000000000000" pitchFamily="65" charset="-120"/>
                          <a:ea typeface="標楷體" panose="03000509000000000000" pitchFamily="65" charset="-120"/>
                        </a:rPr>
                        <a:t>費</a:t>
                      </a:r>
                    </a:p>
                  </a:txBody>
                  <a:tcPr marL="16273" marR="1627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ts val="1500"/>
                        </a:lnSpc>
                        <a:spcAft>
                          <a:spcPts val="0"/>
                        </a:spcAft>
                      </a:pPr>
                      <a:r>
                        <a:rPr lang="zh-TW" sz="1600" b="1" kern="100" dirty="0">
                          <a:solidFill>
                            <a:srgbClr val="002060"/>
                          </a:solidFill>
                          <a:effectLst/>
                          <a:latin typeface="標楷體" panose="03000509000000000000" pitchFamily="65" charset="-120"/>
                          <a:ea typeface="標楷體" panose="03000509000000000000" pitchFamily="65" charset="-120"/>
                          <a:cs typeface="Times New Roman"/>
                        </a:rPr>
                        <a:t>同一學校人員支援計畫相關講座並非屬教授個人本職業務，其鐘點費之支給得以外聘專家學者個人身分予以從寬認定，得以外聘人員標準支給。</a:t>
                      </a:r>
                    </a:p>
                  </a:txBody>
                  <a:tcPr marL="16273" marR="1627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ts val="1500"/>
                        </a:lnSpc>
                        <a:spcAft>
                          <a:spcPts val="0"/>
                        </a:spcAft>
                      </a:pPr>
                      <a:r>
                        <a:rPr lang="zh-TW" sz="1600" b="1" kern="100" dirty="0">
                          <a:solidFill>
                            <a:srgbClr val="002060"/>
                          </a:solidFill>
                          <a:effectLst/>
                          <a:latin typeface="標楷體" panose="03000509000000000000" pitchFamily="65" charset="-120"/>
                          <a:ea typeface="標楷體" panose="03000509000000000000" pitchFamily="65" charset="-120"/>
                          <a:cs typeface="Times New Roman"/>
                        </a:rPr>
                        <a:t>依所聘專家學者人數乘以外聘人員支給標準，作為計算已支用彈性經費之額度。</a:t>
                      </a:r>
                    </a:p>
                  </a:txBody>
                  <a:tcPr marL="16273" marR="1627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bl>
          </a:graphicData>
        </a:graphic>
      </p:graphicFrame>
      <p:sp>
        <p:nvSpPr>
          <p:cNvPr id="5" name="投影片編號版面配置區 4"/>
          <p:cNvSpPr>
            <a:spLocks noGrp="1"/>
          </p:cNvSpPr>
          <p:nvPr>
            <p:ph type="sldNum" sz="quarter" idx="12"/>
          </p:nvPr>
        </p:nvSpPr>
        <p:spPr/>
        <p:txBody>
          <a:bodyPr/>
          <a:lstStyle/>
          <a:p>
            <a:pPr>
              <a:defRPr/>
            </a:pPr>
            <a:fld id="{AD5D16AC-C5BC-499D-A14D-AC8156975861}" type="slidenum">
              <a:rPr lang="en-US" altLang="zh-TW" smtClean="0"/>
              <a:pPr>
                <a:defRPr/>
              </a:pPr>
              <a:t>10</a:t>
            </a:fld>
            <a:endParaRPr lang="en-US" altLang="zh-TW"/>
          </a:p>
        </p:txBody>
      </p:sp>
    </p:spTree>
    <p:extLst>
      <p:ext uri="{BB962C8B-B14F-4D97-AF65-F5344CB8AC3E}">
        <p14:creationId xmlns:p14="http://schemas.microsoft.com/office/powerpoint/2010/main" val="33055450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67544" y="188640"/>
            <a:ext cx="8229600" cy="720080"/>
          </a:xfrm>
        </p:spPr>
        <p:txBody>
          <a:bodyPr/>
          <a:lstStyle/>
          <a:p>
            <a:r>
              <a:rPr lang="zh-TW" altLang="en-US" sz="3200" dirty="0"/>
              <a:t>計畫結報，應注意事項：</a:t>
            </a:r>
            <a:r>
              <a:rPr lang="en-US" altLang="zh-TW" sz="3200" dirty="0"/>
              <a:t>(§11)</a:t>
            </a:r>
            <a:endParaRPr lang="zh-TW" altLang="en-US" sz="3200" dirty="0"/>
          </a:p>
        </p:txBody>
      </p:sp>
      <p:sp>
        <p:nvSpPr>
          <p:cNvPr id="3" name="內容版面配置區 2"/>
          <p:cNvSpPr>
            <a:spLocks noGrp="1"/>
          </p:cNvSpPr>
          <p:nvPr>
            <p:ph idx="1"/>
          </p:nvPr>
        </p:nvSpPr>
        <p:spPr>
          <a:xfrm>
            <a:off x="683568" y="908720"/>
            <a:ext cx="7920880" cy="5400600"/>
          </a:xfrm>
        </p:spPr>
        <p:txBody>
          <a:bodyPr/>
          <a:lstStyle/>
          <a:p>
            <a:pPr marL="342900" indent="-342900">
              <a:buFont typeface="Wingdings" panose="05000000000000000000" pitchFamily="2" charset="2"/>
              <a:buChar char="Ø"/>
            </a:pPr>
            <a:r>
              <a:rPr lang="zh-TW" altLang="en-US" sz="2500" dirty="0"/>
              <a:t>計畫之結報，至遲應於計畫核定執行期間屆滿後二個月內，檢附：成果報告、計畫項目經費核定文件、經費收支結算表及應繳回之計畫款項，委辦案應另檢附資本門設備採購清冊，辦理結報事宜。</a:t>
            </a:r>
            <a:endParaRPr lang="en-US" altLang="zh-TW" sz="2500" dirty="0"/>
          </a:p>
          <a:p>
            <a:pPr marL="342900" indent="-342900">
              <a:buFont typeface="Wingdings" panose="05000000000000000000" pitchFamily="2" charset="2"/>
              <a:buChar char="Ø"/>
            </a:pPr>
            <a:r>
              <a:rPr lang="zh-TW" altLang="en-US" sz="2500" dirty="0"/>
              <a:t>原始憑證未獲同意採就地審計者，除依前款規定外，並應檢附原始憑證。</a:t>
            </a:r>
            <a:endParaRPr lang="en-US" altLang="zh-TW" sz="2500" dirty="0"/>
          </a:p>
          <a:p>
            <a:pPr marL="342900" indent="-342900">
              <a:buFont typeface="Wingdings" panose="05000000000000000000" pitchFamily="2" charset="2"/>
              <a:buChar char="Ø"/>
            </a:pPr>
            <a:r>
              <a:rPr lang="zh-TW" altLang="en-US" sz="2500" dirty="0"/>
              <a:t>因故無法於原定期程內報核，應於期限截止前向教育部申請展延，</a:t>
            </a:r>
            <a:r>
              <a:rPr lang="zh-TW" altLang="en-US" sz="2500"/>
              <a:t>並在教育部</a:t>
            </a:r>
            <a:r>
              <a:rPr lang="zh-TW" altLang="en-US" sz="2500" dirty="0"/>
              <a:t>同意可延展期限內，完成結報。</a:t>
            </a:r>
            <a:endParaRPr lang="en-US" altLang="zh-TW" sz="2500" dirty="0"/>
          </a:p>
          <a:p>
            <a:pPr marL="342900" indent="-342900">
              <a:buFont typeface="Wingdings" panose="05000000000000000000" pitchFamily="2" charset="2"/>
              <a:buChar char="Ø"/>
            </a:pPr>
            <a:r>
              <a:rPr lang="zh-TW" altLang="en-US" sz="2500" dirty="0"/>
              <a:t>未依限結報且未依限申請展延者，教育部得於完成計畫結報前不再撥付相同計畫主持人或執行單位新計畫款項，並得逕予撤銷該補</a:t>
            </a:r>
            <a:r>
              <a:rPr lang="en-US" altLang="zh-TW" sz="2500" dirty="0"/>
              <a:t>(</a:t>
            </a:r>
            <a:r>
              <a:rPr lang="zh-TW" altLang="en-US" sz="2500" dirty="0"/>
              <a:t>捐</a:t>
            </a:r>
            <a:r>
              <a:rPr lang="en-US" altLang="zh-TW" sz="2500" dirty="0"/>
              <a:t>)</a:t>
            </a:r>
            <a:r>
              <a:rPr lang="zh-TW" altLang="en-US" sz="2500" dirty="0"/>
              <a:t>助或委辦案件及收回已撥付款項。</a:t>
            </a:r>
            <a:endParaRPr lang="en-US" altLang="zh-TW" sz="2400" b="0" dirty="0">
              <a:solidFill>
                <a:srgbClr val="000000"/>
              </a:solidFill>
            </a:endParaRPr>
          </a:p>
          <a:p>
            <a:pPr algn="ctr"/>
            <a:r>
              <a:rPr lang="en-US" altLang="zh-TW" sz="2700" dirty="0">
                <a:solidFill>
                  <a:srgbClr val="000000"/>
                </a:solidFill>
              </a:rPr>
              <a:t>(</a:t>
            </a:r>
            <a:r>
              <a:rPr lang="zh-TW" altLang="en-US" sz="2700" dirty="0">
                <a:solidFill>
                  <a:srgbClr val="000000"/>
                </a:solidFill>
              </a:rPr>
              <a:t>教育部補</a:t>
            </a:r>
            <a:r>
              <a:rPr lang="en-US" altLang="zh-TW" sz="2700" dirty="0">
                <a:solidFill>
                  <a:srgbClr val="000000"/>
                </a:solidFill>
              </a:rPr>
              <a:t>(</a:t>
            </a:r>
            <a:r>
              <a:rPr lang="zh-TW" altLang="en-US" sz="2700" dirty="0">
                <a:solidFill>
                  <a:srgbClr val="000000"/>
                </a:solidFill>
              </a:rPr>
              <a:t>捐</a:t>
            </a:r>
            <a:r>
              <a:rPr lang="en-US" altLang="zh-TW" sz="2700" dirty="0">
                <a:solidFill>
                  <a:srgbClr val="000000"/>
                </a:solidFill>
              </a:rPr>
              <a:t>)</a:t>
            </a:r>
            <a:r>
              <a:rPr lang="zh-TW" altLang="en-US" sz="2700" dirty="0">
                <a:solidFill>
                  <a:srgbClr val="000000"/>
                </a:solidFill>
              </a:rPr>
              <a:t>助及委辦經費核撥結報作業要點</a:t>
            </a:r>
            <a:r>
              <a:rPr lang="en-US" altLang="zh-TW" sz="2700" dirty="0">
                <a:solidFill>
                  <a:srgbClr val="000000"/>
                </a:solidFill>
              </a:rPr>
              <a:t>)</a:t>
            </a:r>
            <a:endParaRPr lang="en-US" altLang="zh-TW" sz="2700" dirty="0"/>
          </a:p>
          <a:p>
            <a:pPr>
              <a:lnSpc>
                <a:spcPts val="2800"/>
              </a:lnSpc>
            </a:pPr>
            <a:endParaRPr lang="en-US" altLang="zh-TW" dirty="0"/>
          </a:p>
          <a:p>
            <a:pPr>
              <a:lnSpc>
                <a:spcPts val="2800"/>
              </a:lnSpc>
            </a:pPr>
            <a:endParaRPr lang="en-US" altLang="zh-TW" dirty="0"/>
          </a:p>
          <a:p>
            <a:pPr>
              <a:lnSpc>
                <a:spcPts val="2800"/>
              </a:lnSpc>
            </a:pPr>
            <a:endParaRPr lang="en-US" altLang="zh-TW" dirty="0"/>
          </a:p>
          <a:p>
            <a:pPr>
              <a:lnSpc>
                <a:spcPts val="2800"/>
              </a:lnSpc>
            </a:pPr>
            <a:endParaRPr lang="en-US" altLang="zh-TW" dirty="0"/>
          </a:p>
          <a:p>
            <a:pPr>
              <a:lnSpc>
                <a:spcPts val="2800"/>
              </a:lnSpc>
            </a:pPr>
            <a:endParaRPr lang="en-US" altLang="zh-TW" dirty="0"/>
          </a:p>
          <a:p>
            <a:pPr>
              <a:lnSpc>
                <a:spcPts val="2800"/>
              </a:lnSpc>
            </a:pPr>
            <a:endParaRPr lang="en-US" altLang="zh-TW" dirty="0"/>
          </a:p>
          <a:p>
            <a:pPr>
              <a:lnSpc>
                <a:spcPts val="2800"/>
              </a:lnSpc>
            </a:pPr>
            <a:endParaRPr lang="en-US" altLang="zh-TW" dirty="0"/>
          </a:p>
          <a:p>
            <a:pPr>
              <a:lnSpc>
                <a:spcPts val="2800"/>
              </a:lnSpc>
            </a:pPr>
            <a:endParaRPr lang="en-US" altLang="zh-TW" dirty="0"/>
          </a:p>
          <a:p>
            <a:pPr algn="ctr">
              <a:lnSpc>
                <a:spcPts val="2600"/>
              </a:lnSpc>
            </a:pPr>
            <a:r>
              <a:rPr lang="en-US" altLang="zh-TW" dirty="0">
                <a:solidFill>
                  <a:srgbClr val="000000"/>
                </a:solidFill>
              </a:rPr>
              <a:t>(</a:t>
            </a:r>
            <a:r>
              <a:rPr lang="zh-TW" altLang="en-US" dirty="0">
                <a:solidFill>
                  <a:srgbClr val="000000"/>
                </a:solidFill>
              </a:rPr>
              <a:t>教育部補</a:t>
            </a:r>
            <a:r>
              <a:rPr lang="en-US" altLang="zh-TW" dirty="0">
                <a:solidFill>
                  <a:srgbClr val="000000"/>
                </a:solidFill>
              </a:rPr>
              <a:t>(</a:t>
            </a:r>
            <a:r>
              <a:rPr lang="zh-TW" altLang="en-US" dirty="0">
                <a:solidFill>
                  <a:srgbClr val="000000"/>
                </a:solidFill>
              </a:rPr>
              <a:t>捐</a:t>
            </a:r>
            <a:r>
              <a:rPr lang="en-US" altLang="zh-TW" dirty="0">
                <a:solidFill>
                  <a:srgbClr val="000000"/>
                </a:solidFill>
              </a:rPr>
              <a:t>)</a:t>
            </a:r>
            <a:r>
              <a:rPr lang="zh-TW" altLang="en-US" dirty="0">
                <a:solidFill>
                  <a:srgbClr val="000000"/>
                </a:solidFill>
              </a:rPr>
              <a:t>助及委辦經費核撥結報作業要點</a:t>
            </a:r>
            <a:r>
              <a:rPr lang="en-US" altLang="zh-TW" dirty="0">
                <a:solidFill>
                  <a:srgbClr val="000000"/>
                </a:solidFill>
              </a:rPr>
              <a:t>)</a:t>
            </a:r>
            <a:endParaRPr lang="zh-TW" altLang="en-US" u="sng" dirty="0">
              <a:solidFill>
                <a:srgbClr val="F71DE7"/>
              </a:solidFill>
            </a:endParaRPr>
          </a:p>
        </p:txBody>
      </p:sp>
      <p:sp>
        <p:nvSpPr>
          <p:cNvPr id="5" name="投影片編號版面配置區 4"/>
          <p:cNvSpPr>
            <a:spLocks noGrp="1"/>
          </p:cNvSpPr>
          <p:nvPr>
            <p:ph type="sldNum" sz="quarter" idx="12"/>
          </p:nvPr>
        </p:nvSpPr>
        <p:spPr/>
        <p:txBody>
          <a:bodyPr/>
          <a:lstStyle/>
          <a:p>
            <a:pPr>
              <a:defRPr/>
            </a:pPr>
            <a:fld id="{AD5D16AC-C5BC-499D-A14D-AC8156975861}" type="slidenum">
              <a:rPr lang="en-US" altLang="zh-TW" smtClean="0"/>
              <a:pPr>
                <a:defRPr/>
              </a:pPr>
              <a:t>11</a:t>
            </a:fld>
            <a:endParaRPr lang="en-US" altLang="zh-TW"/>
          </a:p>
        </p:txBody>
      </p:sp>
    </p:spTree>
    <p:extLst>
      <p:ext uri="{BB962C8B-B14F-4D97-AF65-F5344CB8AC3E}">
        <p14:creationId xmlns:p14="http://schemas.microsoft.com/office/powerpoint/2010/main" val="389246058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67544" y="332656"/>
            <a:ext cx="8229600" cy="504056"/>
          </a:xfrm>
        </p:spPr>
        <p:txBody>
          <a:bodyPr/>
          <a:lstStyle/>
          <a:p>
            <a:r>
              <a:rPr lang="zh-TW" altLang="en-US" sz="2400" dirty="0"/>
              <a:t>辦理各類會議</a:t>
            </a:r>
            <a:r>
              <a:rPr lang="zh-TW" altLang="en-US" sz="2400" dirty="0">
                <a:latin typeface="標楷體"/>
                <a:ea typeface="標楷體"/>
              </a:rPr>
              <a:t>、</a:t>
            </a:r>
            <a:r>
              <a:rPr lang="zh-TW" altLang="en-US" sz="2400" dirty="0"/>
              <a:t>講習</a:t>
            </a:r>
            <a:r>
              <a:rPr lang="zh-TW" altLang="en-US" sz="2400" dirty="0">
                <a:latin typeface="標楷體"/>
                <a:ea typeface="標楷體"/>
              </a:rPr>
              <a:t>、</a:t>
            </a:r>
            <a:r>
              <a:rPr lang="zh-TW" altLang="en-US" sz="2400" dirty="0"/>
              <a:t>訓練與研討（習）會之場地選擇？</a:t>
            </a:r>
            <a:endParaRPr lang="zh-TW" altLang="en-US" sz="2400" dirty="0">
              <a:solidFill>
                <a:srgbClr val="000000"/>
              </a:solidFill>
            </a:endParaRPr>
          </a:p>
        </p:txBody>
      </p:sp>
      <p:sp>
        <p:nvSpPr>
          <p:cNvPr id="3" name="內容版面配置區 2"/>
          <p:cNvSpPr>
            <a:spLocks noGrp="1"/>
          </p:cNvSpPr>
          <p:nvPr>
            <p:ph idx="1"/>
          </p:nvPr>
        </p:nvSpPr>
        <p:spPr>
          <a:xfrm>
            <a:off x="683568" y="836712"/>
            <a:ext cx="8064896" cy="5544616"/>
          </a:xfrm>
        </p:spPr>
        <p:txBody>
          <a:bodyPr/>
          <a:lstStyle/>
          <a:p>
            <a:pPr marL="342900" indent="-342900">
              <a:buFont typeface="Wingdings" panose="05000000000000000000" pitchFamily="2" charset="2"/>
              <a:buChar char="Ø"/>
            </a:pPr>
            <a:r>
              <a:rPr lang="zh-TW" altLang="en-US" sz="2400" dirty="0"/>
              <a:t>教育部及所屬機關</a:t>
            </a:r>
            <a:r>
              <a:rPr lang="en-US" altLang="zh-TW" sz="2400" dirty="0"/>
              <a:t>(</a:t>
            </a:r>
            <a:r>
              <a:rPr lang="zh-TW" altLang="en-US" sz="2400" dirty="0"/>
              <a:t>構</a:t>
            </a:r>
            <a:r>
              <a:rPr lang="en-US" altLang="zh-TW" sz="2400" dirty="0"/>
              <a:t>)</a:t>
            </a:r>
            <a:r>
              <a:rPr lang="zh-TW" altLang="en-US" sz="2400" dirty="0"/>
              <a:t>辦理一般性會議、講習、訓練及研討（習）會，應利用自有之場地，不得於外部場地辦理。</a:t>
            </a:r>
            <a:r>
              <a:rPr lang="en-US" altLang="zh-TW" sz="2400" dirty="0"/>
              <a:t> (§4)</a:t>
            </a:r>
          </a:p>
          <a:p>
            <a:pPr marL="342900" indent="-342900">
              <a:buFont typeface="Wingdings" panose="05000000000000000000" pitchFamily="2" charset="2"/>
              <a:buChar char="Ø"/>
            </a:pPr>
            <a:r>
              <a:rPr lang="zh-TW" altLang="en-US" sz="2400" dirty="0"/>
              <a:t>教育部及所屬機關</a:t>
            </a:r>
            <a:r>
              <a:rPr lang="en-US" altLang="zh-TW" sz="2400" dirty="0"/>
              <a:t>(</a:t>
            </a:r>
            <a:r>
              <a:rPr lang="zh-TW" altLang="en-US" sz="2400" dirty="0"/>
              <a:t>構</a:t>
            </a:r>
            <a:r>
              <a:rPr lang="en-US" altLang="zh-TW" sz="2400" dirty="0"/>
              <a:t>)</a:t>
            </a:r>
            <a:r>
              <a:rPr lang="zh-TW" altLang="en-US" sz="2400" dirty="0"/>
              <a:t>確有於外部場地辦理大型會議、講習、訓練及研討（習）會之必要時，有關場地選擇之優先順序，規定如下：</a:t>
            </a:r>
            <a:r>
              <a:rPr lang="en-US" altLang="zh-TW" sz="2400" dirty="0"/>
              <a:t>(§5)</a:t>
            </a:r>
          </a:p>
          <a:p>
            <a:r>
              <a:rPr lang="zh-TW" altLang="en-US" sz="2000" b="0" dirty="0"/>
              <a:t>   </a:t>
            </a:r>
            <a:r>
              <a:rPr lang="en-US" altLang="zh-TW" sz="2100" dirty="0"/>
              <a:t>(</a:t>
            </a:r>
            <a:r>
              <a:rPr lang="zh-TW" altLang="en-US" sz="2100" dirty="0"/>
              <a:t>一</a:t>
            </a:r>
            <a:r>
              <a:rPr lang="en-US" altLang="zh-TW" sz="2100" dirty="0"/>
              <a:t>)</a:t>
            </a:r>
            <a:r>
              <a:rPr lang="zh-TW" altLang="en-US" sz="2400" dirty="0"/>
              <a:t>教育</a:t>
            </a:r>
            <a:r>
              <a:rPr lang="zh-TW" altLang="en-US" sz="2100" dirty="0"/>
              <a:t>部所屬機關</a:t>
            </a:r>
            <a:r>
              <a:rPr lang="en-US" altLang="zh-TW" sz="2100" dirty="0"/>
              <a:t>(</a:t>
            </a:r>
            <a:r>
              <a:rPr lang="zh-TW" altLang="en-US" sz="2100" dirty="0"/>
              <a:t>構</a:t>
            </a:r>
            <a:r>
              <a:rPr lang="en-US" altLang="zh-TW" sz="2100" dirty="0"/>
              <a:t>)</a:t>
            </a:r>
            <a:r>
              <a:rPr lang="zh-TW" altLang="en-US" sz="2100" dirty="0"/>
              <a:t>之場地（不包括委外經營之場地）。</a:t>
            </a:r>
            <a:endParaRPr lang="en-US" altLang="zh-TW" sz="2100" dirty="0"/>
          </a:p>
          <a:p>
            <a:r>
              <a:rPr lang="zh-TW" altLang="en-US" sz="2100" dirty="0"/>
              <a:t>   </a:t>
            </a:r>
            <a:r>
              <a:rPr lang="en-US" altLang="zh-TW" sz="2100" dirty="0"/>
              <a:t>(</a:t>
            </a:r>
            <a:r>
              <a:rPr lang="zh-TW" altLang="en-US" sz="2100" dirty="0"/>
              <a:t>二</a:t>
            </a:r>
            <a:r>
              <a:rPr lang="en-US" altLang="zh-TW" sz="2100" dirty="0"/>
              <a:t>)</a:t>
            </a:r>
            <a:r>
              <a:rPr lang="zh-TW" altLang="en-US" sz="2100" dirty="0"/>
              <a:t>洽借所在地或鄰近地區之其他機關</a:t>
            </a:r>
            <a:r>
              <a:rPr lang="en-US" altLang="zh-TW" sz="2100" dirty="0"/>
              <a:t>(</a:t>
            </a:r>
            <a:r>
              <a:rPr lang="zh-TW" altLang="en-US" sz="2100" dirty="0"/>
              <a:t>構</a:t>
            </a:r>
            <a:r>
              <a:rPr lang="en-US" altLang="zh-TW" sz="2100" dirty="0"/>
              <a:t>)</a:t>
            </a:r>
            <a:r>
              <a:rPr lang="zh-TW" altLang="en-US" sz="2100" dirty="0"/>
              <a:t>或訓練機關</a:t>
            </a:r>
            <a:r>
              <a:rPr lang="en-US" altLang="zh-TW" sz="2100" dirty="0"/>
              <a:t>(</a:t>
            </a:r>
            <a:r>
              <a:rPr lang="zh-TW" altLang="en-US" sz="2100" dirty="0"/>
              <a:t>構</a:t>
            </a:r>
            <a:r>
              <a:rPr lang="en-US" altLang="zh-TW" sz="2100" dirty="0"/>
              <a:t>)</a:t>
            </a:r>
            <a:r>
              <a:rPr lang="zh-TW" altLang="en-US" sz="2100" dirty="0"/>
              <a:t>之場</a:t>
            </a:r>
            <a:endParaRPr lang="en-US" altLang="zh-TW" sz="2100" dirty="0"/>
          </a:p>
          <a:p>
            <a:r>
              <a:rPr lang="zh-TW" altLang="en-US" sz="2100" dirty="0"/>
              <a:t>       地（例如國家文官學院、行政院人事行政總處所屬訓練機構</a:t>
            </a:r>
            <a:endParaRPr lang="en-US" altLang="zh-TW" sz="2100" dirty="0"/>
          </a:p>
          <a:p>
            <a:r>
              <a:rPr lang="zh-TW" altLang="en-US" sz="2100" dirty="0"/>
              <a:t>       或臺灣電力公司訓練所等）。</a:t>
            </a:r>
          </a:p>
          <a:p>
            <a:r>
              <a:rPr lang="zh-TW" altLang="en-US" sz="2100" dirty="0"/>
              <a:t>   </a:t>
            </a:r>
            <a:r>
              <a:rPr lang="en-US" altLang="zh-TW" sz="2100" dirty="0"/>
              <a:t>(</a:t>
            </a:r>
            <a:r>
              <a:rPr lang="zh-TW" altLang="en-US" sz="2100" dirty="0"/>
              <a:t>三</a:t>
            </a:r>
            <a:r>
              <a:rPr lang="en-US" altLang="zh-TW" sz="2100" dirty="0"/>
              <a:t>)</a:t>
            </a:r>
            <a:r>
              <a:rPr lang="zh-TW" altLang="en-US" sz="2400" dirty="0"/>
              <a:t>教育</a:t>
            </a:r>
            <a:r>
              <a:rPr lang="zh-TW" altLang="en-US" sz="2100" dirty="0"/>
              <a:t>部所屬機關</a:t>
            </a:r>
            <a:r>
              <a:rPr lang="en-US" altLang="zh-TW" sz="2100" dirty="0"/>
              <a:t>(</a:t>
            </a:r>
            <a:r>
              <a:rPr lang="zh-TW" altLang="en-US" sz="2100" dirty="0"/>
              <a:t>構</a:t>
            </a:r>
            <a:r>
              <a:rPr lang="en-US" altLang="zh-TW" sz="2100" dirty="0"/>
              <a:t>)</a:t>
            </a:r>
            <a:r>
              <a:rPr lang="zh-TW" altLang="en-US" sz="2100" dirty="0"/>
              <a:t>委外經營之場地。</a:t>
            </a:r>
          </a:p>
          <a:p>
            <a:r>
              <a:rPr lang="zh-TW" altLang="en-US" sz="2100" dirty="0"/>
              <a:t>   </a:t>
            </a:r>
            <a:r>
              <a:rPr lang="en-US" altLang="zh-TW" sz="2100" dirty="0"/>
              <a:t>(</a:t>
            </a:r>
            <a:r>
              <a:rPr lang="zh-TW" altLang="en-US" sz="2100" dirty="0"/>
              <a:t>四</a:t>
            </a:r>
            <a:r>
              <a:rPr lang="en-US" altLang="zh-TW" sz="2100" dirty="0"/>
              <a:t>)</a:t>
            </a:r>
            <a:r>
              <a:rPr lang="zh-TW" altLang="en-US" sz="2100" dirty="0"/>
              <a:t>其他得提供非假日期間膳宿折扣之大型場地，並應於簽呈內</a:t>
            </a:r>
            <a:endParaRPr lang="en-US" altLang="zh-TW" sz="2100" dirty="0"/>
          </a:p>
          <a:p>
            <a:r>
              <a:rPr lang="zh-TW" altLang="en-US" sz="2100" dirty="0"/>
              <a:t>       敘明確實無法租借得前三款適合之地點或場所情形。</a:t>
            </a:r>
            <a:endParaRPr lang="en-US" altLang="zh-TW" sz="2100" dirty="0"/>
          </a:p>
          <a:p>
            <a:pPr algn="ctr"/>
            <a:r>
              <a:rPr lang="en-US" altLang="zh-TW" sz="2000" dirty="0">
                <a:solidFill>
                  <a:srgbClr val="000000"/>
                </a:solidFill>
              </a:rPr>
              <a:t>(</a:t>
            </a:r>
            <a:r>
              <a:rPr lang="zh-TW" altLang="en-US" sz="2000" dirty="0">
                <a:solidFill>
                  <a:srgbClr val="000000"/>
                </a:solidFill>
              </a:rPr>
              <a:t>教育部及所屬機關</a:t>
            </a:r>
            <a:r>
              <a:rPr lang="en-US" altLang="zh-TW" sz="2000" dirty="0">
                <a:solidFill>
                  <a:srgbClr val="000000"/>
                </a:solidFill>
              </a:rPr>
              <a:t>(</a:t>
            </a:r>
            <a:r>
              <a:rPr lang="zh-TW" altLang="en-US" sz="2000" dirty="0">
                <a:solidFill>
                  <a:srgbClr val="000000"/>
                </a:solidFill>
              </a:rPr>
              <a:t>構</a:t>
            </a:r>
            <a:r>
              <a:rPr lang="en-US" altLang="zh-TW" sz="2000" dirty="0">
                <a:solidFill>
                  <a:srgbClr val="000000"/>
                </a:solidFill>
              </a:rPr>
              <a:t>)</a:t>
            </a:r>
            <a:r>
              <a:rPr lang="zh-TW" altLang="en-US" sz="2000" dirty="0">
                <a:solidFill>
                  <a:srgbClr val="000000"/>
                </a:solidFill>
              </a:rPr>
              <a:t>辦理各類會議講習訓練與研討</a:t>
            </a:r>
            <a:r>
              <a:rPr lang="en-US" altLang="zh-TW" sz="2000" dirty="0">
                <a:solidFill>
                  <a:srgbClr val="000000"/>
                </a:solidFill>
              </a:rPr>
              <a:t>(</a:t>
            </a:r>
            <a:r>
              <a:rPr lang="zh-TW" altLang="en-US" sz="2000" dirty="0">
                <a:solidFill>
                  <a:srgbClr val="000000"/>
                </a:solidFill>
              </a:rPr>
              <a:t>習</a:t>
            </a:r>
            <a:r>
              <a:rPr lang="en-US" altLang="zh-TW" sz="2000" dirty="0">
                <a:solidFill>
                  <a:srgbClr val="000000"/>
                </a:solidFill>
              </a:rPr>
              <a:t>)</a:t>
            </a:r>
            <a:r>
              <a:rPr lang="zh-TW" altLang="en-US" sz="2000" dirty="0">
                <a:solidFill>
                  <a:srgbClr val="000000"/>
                </a:solidFill>
              </a:rPr>
              <a:t>會管理要點</a:t>
            </a:r>
            <a:r>
              <a:rPr lang="en-US" altLang="zh-TW" sz="2000" dirty="0">
                <a:solidFill>
                  <a:srgbClr val="000000"/>
                </a:solidFill>
              </a:rPr>
              <a:t>)</a:t>
            </a:r>
            <a:endParaRPr lang="en-US" altLang="zh-TW" sz="2000" dirty="0"/>
          </a:p>
          <a:p>
            <a:pPr>
              <a:lnSpc>
                <a:spcPts val="2800"/>
              </a:lnSpc>
            </a:pPr>
            <a:endParaRPr lang="en-US" altLang="zh-TW" dirty="0"/>
          </a:p>
          <a:p>
            <a:pPr>
              <a:lnSpc>
                <a:spcPts val="2800"/>
              </a:lnSpc>
            </a:pPr>
            <a:endParaRPr lang="en-US" altLang="zh-TW" dirty="0"/>
          </a:p>
          <a:p>
            <a:pPr>
              <a:lnSpc>
                <a:spcPts val="2800"/>
              </a:lnSpc>
            </a:pPr>
            <a:endParaRPr lang="en-US" altLang="zh-TW" dirty="0"/>
          </a:p>
          <a:p>
            <a:pPr>
              <a:lnSpc>
                <a:spcPts val="2800"/>
              </a:lnSpc>
            </a:pPr>
            <a:endParaRPr lang="en-US" altLang="zh-TW" dirty="0"/>
          </a:p>
          <a:p>
            <a:pPr>
              <a:lnSpc>
                <a:spcPts val="2800"/>
              </a:lnSpc>
            </a:pPr>
            <a:endParaRPr lang="en-US" altLang="zh-TW" dirty="0"/>
          </a:p>
          <a:p>
            <a:pPr>
              <a:lnSpc>
                <a:spcPts val="2800"/>
              </a:lnSpc>
            </a:pPr>
            <a:endParaRPr lang="en-US" altLang="zh-TW" dirty="0"/>
          </a:p>
          <a:p>
            <a:pPr>
              <a:lnSpc>
                <a:spcPts val="2800"/>
              </a:lnSpc>
            </a:pPr>
            <a:endParaRPr lang="en-US" altLang="zh-TW" dirty="0"/>
          </a:p>
          <a:p>
            <a:pPr algn="ctr">
              <a:lnSpc>
                <a:spcPts val="2600"/>
              </a:lnSpc>
            </a:pPr>
            <a:r>
              <a:rPr lang="en-US" altLang="zh-TW" dirty="0">
                <a:solidFill>
                  <a:srgbClr val="000000"/>
                </a:solidFill>
              </a:rPr>
              <a:t>(</a:t>
            </a:r>
            <a:r>
              <a:rPr lang="zh-TW" altLang="en-US" dirty="0">
                <a:solidFill>
                  <a:srgbClr val="000000"/>
                </a:solidFill>
              </a:rPr>
              <a:t>教育部補</a:t>
            </a:r>
            <a:r>
              <a:rPr lang="en-US" altLang="zh-TW" dirty="0">
                <a:solidFill>
                  <a:srgbClr val="000000"/>
                </a:solidFill>
              </a:rPr>
              <a:t>(</a:t>
            </a:r>
            <a:r>
              <a:rPr lang="zh-TW" altLang="en-US" dirty="0">
                <a:solidFill>
                  <a:srgbClr val="000000"/>
                </a:solidFill>
              </a:rPr>
              <a:t>捐</a:t>
            </a:r>
            <a:r>
              <a:rPr lang="en-US" altLang="zh-TW" dirty="0">
                <a:solidFill>
                  <a:srgbClr val="000000"/>
                </a:solidFill>
              </a:rPr>
              <a:t>)</a:t>
            </a:r>
            <a:r>
              <a:rPr lang="zh-TW" altLang="en-US" dirty="0">
                <a:solidFill>
                  <a:srgbClr val="000000"/>
                </a:solidFill>
              </a:rPr>
              <a:t>助及委辦經費核撥結報作業要點</a:t>
            </a:r>
            <a:r>
              <a:rPr lang="en-US" altLang="zh-TW" dirty="0">
                <a:solidFill>
                  <a:srgbClr val="000000"/>
                </a:solidFill>
              </a:rPr>
              <a:t>)</a:t>
            </a:r>
            <a:endParaRPr lang="zh-TW" altLang="en-US" u="sng" dirty="0">
              <a:solidFill>
                <a:srgbClr val="F71DE7"/>
              </a:solidFill>
            </a:endParaRPr>
          </a:p>
        </p:txBody>
      </p:sp>
      <p:sp>
        <p:nvSpPr>
          <p:cNvPr id="5" name="投影片編號版面配置區 4"/>
          <p:cNvSpPr>
            <a:spLocks noGrp="1"/>
          </p:cNvSpPr>
          <p:nvPr>
            <p:ph type="sldNum" sz="quarter" idx="12"/>
          </p:nvPr>
        </p:nvSpPr>
        <p:spPr/>
        <p:txBody>
          <a:bodyPr/>
          <a:lstStyle/>
          <a:p>
            <a:pPr>
              <a:defRPr/>
            </a:pPr>
            <a:fld id="{AD5D16AC-C5BC-499D-A14D-AC8156975861}" type="slidenum">
              <a:rPr lang="en-US" altLang="zh-TW" smtClean="0"/>
              <a:pPr>
                <a:defRPr/>
              </a:pPr>
              <a:t>12</a:t>
            </a:fld>
            <a:endParaRPr lang="en-US" altLang="zh-TW"/>
          </a:p>
        </p:txBody>
      </p:sp>
    </p:spTree>
    <p:extLst>
      <p:ext uri="{BB962C8B-B14F-4D97-AF65-F5344CB8AC3E}">
        <p14:creationId xmlns:p14="http://schemas.microsoft.com/office/powerpoint/2010/main" val="370668346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67544" y="116632"/>
            <a:ext cx="8229600" cy="792088"/>
          </a:xfrm>
        </p:spPr>
        <p:txBody>
          <a:bodyPr/>
          <a:lstStyle/>
          <a:p>
            <a:r>
              <a:rPr lang="zh-TW" altLang="en-US" sz="2400" dirty="0"/>
              <a:t>辦理各類會議</a:t>
            </a:r>
            <a:r>
              <a:rPr lang="zh-TW" altLang="en-US" sz="2400" dirty="0">
                <a:latin typeface="標楷體"/>
                <a:ea typeface="標楷體"/>
              </a:rPr>
              <a:t>、</a:t>
            </a:r>
            <a:r>
              <a:rPr lang="zh-TW" altLang="en-US" sz="2400" dirty="0"/>
              <a:t>講習</a:t>
            </a:r>
            <a:r>
              <a:rPr lang="zh-TW" altLang="en-US" sz="2400" dirty="0">
                <a:latin typeface="標楷體"/>
                <a:ea typeface="標楷體"/>
              </a:rPr>
              <a:t>、</a:t>
            </a:r>
            <a:r>
              <a:rPr lang="zh-TW" altLang="en-US" sz="2400" dirty="0"/>
              <a:t>訓練及研討（習）會之膳宿費編列上限規定？</a:t>
            </a:r>
            <a:r>
              <a:rPr lang="en-US" altLang="zh-TW" sz="2400" dirty="0"/>
              <a:t> (§6)</a:t>
            </a:r>
            <a:endParaRPr lang="zh-TW" altLang="en-US" sz="2400" dirty="0">
              <a:solidFill>
                <a:srgbClr val="000000"/>
              </a:solidFill>
            </a:endParaRPr>
          </a:p>
        </p:txBody>
      </p:sp>
      <p:sp>
        <p:nvSpPr>
          <p:cNvPr id="3" name="內容版面配置區 2"/>
          <p:cNvSpPr>
            <a:spLocks noGrp="1"/>
          </p:cNvSpPr>
          <p:nvPr>
            <p:ph idx="1"/>
          </p:nvPr>
        </p:nvSpPr>
        <p:spPr>
          <a:xfrm>
            <a:off x="683568" y="836712"/>
            <a:ext cx="8064896" cy="5760640"/>
          </a:xfrm>
        </p:spPr>
        <p:txBody>
          <a:bodyPr/>
          <a:lstStyle/>
          <a:p>
            <a:pPr marL="342900" indent="-342900">
              <a:buFont typeface="Wingdings" panose="05000000000000000000" pitchFamily="2" charset="2"/>
              <a:buChar char="Ø"/>
            </a:pPr>
            <a:r>
              <a:rPr lang="zh-TW" altLang="en-US" sz="2200" dirty="0"/>
              <a:t>參加對象為機關（構）人員者，每人每日膳費新臺幣（以下同）三百元，午、晚餐每餐單價須於一百元範圍內供應，辦理期程第一天</a:t>
            </a:r>
            <a:r>
              <a:rPr lang="en-US" altLang="zh-TW" sz="2200" dirty="0"/>
              <a:t>(</a:t>
            </a:r>
            <a:r>
              <a:rPr lang="zh-TW" altLang="en-US" sz="2200" dirty="0"/>
              <a:t>包括一日活動</a:t>
            </a:r>
            <a:r>
              <a:rPr lang="en-US" altLang="zh-TW" sz="2200" dirty="0"/>
              <a:t>)</a:t>
            </a:r>
            <a:r>
              <a:rPr lang="zh-TW" altLang="en-US" sz="2200" dirty="0"/>
              <a:t>不提供早餐，其一日膳費以二百四十元為基準編列；住宿費依據國內出差旅費報支要點規定辦理。</a:t>
            </a:r>
          </a:p>
          <a:p>
            <a:pPr marL="342900" indent="-342900">
              <a:buFont typeface="Wingdings" panose="05000000000000000000" pitchFamily="2" charset="2"/>
              <a:buChar char="Ø"/>
            </a:pPr>
            <a:r>
              <a:rPr lang="zh-TW" altLang="en-US" sz="2200" dirty="0"/>
              <a:t>應業務需要辦理，且參加對象主要為機關（構）以外之人士者，每人每日膳費五百元；每日住宿費比照國內出差旅費報支要點規定薦任級以下人員基準辦理。</a:t>
            </a:r>
          </a:p>
          <a:p>
            <a:pPr marL="342900" indent="-342900">
              <a:buFont typeface="Wingdings" panose="05000000000000000000" pitchFamily="2" charset="2"/>
              <a:buChar char="Ø"/>
            </a:pPr>
            <a:r>
              <a:rPr lang="zh-TW" altLang="en-US" sz="2200" dirty="0"/>
              <a:t>辦理國際性會議、研討會（不包括講習、訓練及研習），每人每日膳費一千元；每日住宿費為二千元。但外賓每日住宿費為四千元。如於膳宿費以外，再支給外賓其他酬勞者，其支付費用總額不得超出行政院所定各機關聘請國外顧問、專家及學者來臺工作期間支付費用最高標準表規定。</a:t>
            </a:r>
            <a:endParaRPr lang="en-US" altLang="zh-TW" sz="2200" dirty="0"/>
          </a:p>
          <a:p>
            <a:pPr marL="342900" indent="-342900">
              <a:buFont typeface="Wingdings" panose="05000000000000000000" pitchFamily="2" charset="2"/>
              <a:buChar char="Ø"/>
            </a:pPr>
            <a:r>
              <a:rPr lang="zh-TW" altLang="en-US" sz="2200" dirty="0"/>
              <a:t>上述膳宿費規定，應本撙節原則辦理，並得視實際需要依各基準核算之總額範圍內互相調整支應。</a:t>
            </a:r>
            <a:endParaRPr lang="en-US" altLang="zh-TW" sz="2200" dirty="0"/>
          </a:p>
          <a:p>
            <a:pPr algn="ctr"/>
            <a:r>
              <a:rPr lang="en-US" altLang="zh-TW" sz="2000" dirty="0">
                <a:solidFill>
                  <a:srgbClr val="000000"/>
                </a:solidFill>
              </a:rPr>
              <a:t>(</a:t>
            </a:r>
            <a:r>
              <a:rPr lang="zh-TW" altLang="en-US" sz="2000" dirty="0">
                <a:solidFill>
                  <a:srgbClr val="000000"/>
                </a:solidFill>
              </a:rPr>
              <a:t>教育部及所屬機關</a:t>
            </a:r>
            <a:r>
              <a:rPr lang="en-US" altLang="zh-TW" sz="2000" dirty="0">
                <a:solidFill>
                  <a:srgbClr val="000000"/>
                </a:solidFill>
              </a:rPr>
              <a:t>(</a:t>
            </a:r>
            <a:r>
              <a:rPr lang="zh-TW" altLang="en-US" sz="2000" dirty="0">
                <a:solidFill>
                  <a:srgbClr val="000000"/>
                </a:solidFill>
              </a:rPr>
              <a:t>構</a:t>
            </a:r>
            <a:r>
              <a:rPr lang="en-US" altLang="zh-TW" sz="2000" dirty="0">
                <a:solidFill>
                  <a:srgbClr val="000000"/>
                </a:solidFill>
              </a:rPr>
              <a:t>)</a:t>
            </a:r>
            <a:r>
              <a:rPr lang="zh-TW" altLang="en-US" sz="2000" dirty="0">
                <a:solidFill>
                  <a:srgbClr val="000000"/>
                </a:solidFill>
              </a:rPr>
              <a:t>辦理各類會議講習訓練與研討</a:t>
            </a:r>
            <a:r>
              <a:rPr lang="en-US" altLang="zh-TW" sz="2000" dirty="0">
                <a:solidFill>
                  <a:srgbClr val="000000"/>
                </a:solidFill>
              </a:rPr>
              <a:t>(</a:t>
            </a:r>
            <a:r>
              <a:rPr lang="zh-TW" altLang="en-US" sz="2000" dirty="0">
                <a:solidFill>
                  <a:srgbClr val="000000"/>
                </a:solidFill>
              </a:rPr>
              <a:t>習</a:t>
            </a:r>
            <a:r>
              <a:rPr lang="en-US" altLang="zh-TW" sz="2000" dirty="0">
                <a:solidFill>
                  <a:srgbClr val="000000"/>
                </a:solidFill>
              </a:rPr>
              <a:t>)</a:t>
            </a:r>
            <a:r>
              <a:rPr lang="zh-TW" altLang="en-US" sz="2000" dirty="0">
                <a:solidFill>
                  <a:srgbClr val="000000"/>
                </a:solidFill>
              </a:rPr>
              <a:t>會管理要點</a:t>
            </a:r>
            <a:r>
              <a:rPr lang="en-US" altLang="zh-TW" sz="2000" dirty="0">
                <a:solidFill>
                  <a:srgbClr val="000000"/>
                </a:solidFill>
              </a:rPr>
              <a:t>)</a:t>
            </a:r>
            <a:endParaRPr lang="en-US" altLang="zh-TW" sz="2000" dirty="0"/>
          </a:p>
          <a:p>
            <a:pPr>
              <a:lnSpc>
                <a:spcPts val="2800"/>
              </a:lnSpc>
            </a:pPr>
            <a:endParaRPr lang="en-US" altLang="zh-TW" dirty="0"/>
          </a:p>
          <a:p>
            <a:pPr>
              <a:lnSpc>
                <a:spcPts val="2800"/>
              </a:lnSpc>
            </a:pPr>
            <a:endParaRPr lang="en-US" altLang="zh-TW" dirty="0"/>
          </a:p>
          <a:p>
            <a:pPr>
              <a:lnSpc>
                <a:spcPts val="2800"/>
              </a:lnSpc>
            </a:pPr>
            <a:endParaRPr lang="en-US" altLang="zh-TW" dirty="0"/>
          </a:p>
          <a:p>
            <a:pPr>
              <a:lnSpc>
                <a:spcPts val="2800"/>
              </a:lnSpc>
            </a:pPr>
            <a:endParaRPr lang="en-US" altLang="zh-TW" dirty="0"/>
          </a:p>
          <a:p>
            <a:pPr>
              <a:lnSpc>
                <a:spcPts val="2800"/>
              </a:lnSpc>
            </a:pPr>
            <a:endParaRPr lang="en-US" altLang="zh-TW" dirty="0"/>
          </a:p>
          <a:p>
            <a:pPr>
              <a:lnSpc>
                <a:spcPts val="2800"/>
              </a:lnSpc>
            </a:pPr>
            <a:endParaRPr lang="en-US" altLang="zh-TW" dirty="0"/>
          </a:p>
          <a:p>
            <a:pPr>
              <a:lnSpc>
                <a:spcPts val="2800"/>
              </a:lnSpc>
            </a:pPr>
            <a:endParaRPr lang="en-US" altLang="zh-TW" dirty="0"/>
          </a:p>
          <a:p>
            <a:pPr algn="ctr">
              <a:lnSpc>
                <a:spcPts val="2600"/>
              </a:lnSpc>
            </a:pPr>
            <a:r>
              <a:rPr lang="en-US" altLang="zh-TW" dirty="0">
                <a:solidFill>
                  <a:srgbClr val="000000"/>
                </a:solidFill>
              </a:rPr>
              <a:t>(</a:t>
            </a:r>
            <a:r>
              <a:rPr lang="zh-TW" altLang="en-US" dirty="0">
                <a:solidFill>
                  <a:srgbClr val="000000"/>
                </a:solidFill>
              </a:rPr>
              <a:t>教育部補</a:t>
            </a:r>
            <a:r>
              <a:rPr lang="en-US" altLang="zh-TW" dirty="0">
                <a:solidFill>
                  <a:srgbClr val="000000"/>
                </a:solidFill>
              </a:rPr>
              <a:t>(</a:t>
            </a:r>
            <a:r>
              <a:rPr lang="zh-TW" altLang="en-US" dirty="0">
                <a:solidFill>
                  <a:srgbClr val="000000"/>
                </a:solidFill>
              </a:rPr>
              <a:t>捐</a:t>
            </a:r>
            <a:r>
              <a:rPr lang="en-US" altLang="zh-TW" dirty="0">
                <a:solidFill>
                  <a:srgbClr val="000000"/>
                </a:solidFill>
              </a:rPr>
              <a:t>)</a:t>
            </a:r>
            <a:r>
              <a:rPr lang="zh-TW" altLang="en-US" dirty="0">
                <a:solidFill>
                  <a:srgbClr val="000000"/>
                </a:solidFill>
              </a:rPr>
              <a:t>助及委辦經費核撥結報作業要點</a:t>
            </a:r>
            <a:r>
              <a:rPr lang="en-US" altLang="zh-TW" dirty="0">
                <a:solidFill>
                  <a:srgbClr val="000000"/>
                </a:solidFill>
              </a:rPr>
              <a:t>)</a:t>
            </a:r>
            <a:endParaRPr lang="zh-TW" altLang="en-US" u="sng" dirty="0">
              <a:solidFill>
                <a:srgbClr val="F71DE7"/>
              </a:solidFill>
            </a:endParaRPr>
          </a:p>
        </p:txBody>
      </p:sp>
      <p:sp>
        <p:nvSpPr>
          <p:cNvPr id="5" name="投影片編號版面配置區 4"/>
          <p:cNvSpPr>
            <a:spLocks noGrp="1"/>
          </p:cNvSpPr>
          <p:nvPr>
            <p:ph type="sldNum" sz="quarter" idx="12"/>
          </p:nvPr>
        </p:nvSpPr>
        <p:spPr/>
        <p:txBody>
          <a:bodyPr/>
          <a:lstStyle/>
          <a:p>
            <a:pPr>
              <a:defRPr/>
            </a:pPr>
            <a:fld id="{AD5D16AC-C5BC-499D-A14D-AC8156975861}" type="slidenum">
              <a:rPr lang="en-US" altLang="zh-TW" smtClean="0"/>
              <a:pPr>
                <a:defRPr/>
              </a:pPr>
              <a:t>13</a:t>
            </a:fld>
            <a:endParaRPr lang="en-US" altLang="zh-TW"/>
          </a:p>
        </p:txBody>
      </p:sp>
    </p:spTree>
    <p:extLst>
      <p:ext uri="{BB962C8B-B14F-4D97-AF65-F5344CB8AC3E}">
        <p14:creationId xmlns:p14="http://schemas.microsoft.com/office/powerpoint/2010/main" val="110205597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67544" y="260648"/>
            <a:ext cx="8229600" cy="504056"/>
          </a:xfrm>
        </p:spPr>
        <p:txBody>
          <a:bodyPr/>
          <a:lstStyle/>
          <a:p>
            <a:r>
              <a:rPr lang="zh-TW" altLang="en-US" sz="2400" dirty="0"/>
              <a:t>辦理各類會議</a:t>
            </a:r>
            <a:r>
              <a:rPr lang="zh-TW" altLang="en-US" sz="2400" dirty="0">
                <a:latin typeface="標楷體"/>
                <a:ea typeface="標楷體"/>
              </a:rPr>
              <a:t>、</a:t>
            </a:r>
            <a:r>
              <a:rPr lang="zh-TW" altLang="en-US" sz="2400" dirty="0"/>
              <a:t>講習</a:t>
            </a:r>
            <a:r>
              <a:rPr lang="zh-TW" altLang="en-US" sz="2400" dirty="0">
                <a:latin typeface="標楷體"/>
                <a:ea typeface="標楷體"/>
              </a:rPr>
              <a:t>、</a:t>
            </a:r>
            <a:r>
              <a:rPr lang="zh-TW" altLang="en-US" sz="2400" dirty="0"/>
              <a:t>訓練及研討（習）會之注意事項？</a:t>
            </a:r>
            <a:endParaRPr lang="zh-TW" altLang="en-US" sz="2400" dirty="0">
              <a:solidFill>
                <a:srgbClr val="000000"/>
              </a:solidFill>
            </a:endParaRPr>
          </a:p>
        </p:txBody>
      </p:sp>
      <p:sp>
        <p:nvSpPr>
          <p:cNvPr id="3" name="內容版面配置區 2"/>
          <p:cNvSpPr>
            <a:spLocks noGrp="1"/>
          </p:cNvSpPr>
          <p:nvPr>
            <p:ph idx="1"/>
          </p:nvPr>
        </p:nvSpPr>
        <p:spPr>
          <a:xfrm>
            <a:off x="683568" y="836712"/>
            <a:ext cx="8064896" cy="5256584"/>
          </a:xfrm>
        </p:spPr>
        <p:txBody>
          <a:bodyPr/>
          <a:lstStyle/>
          <a:p>
            <a:pPr marL="342900" indent="-342900">
              <a:buFont typeface="Wingdings" panose="05000000000000000000" pitchFamily="2" charset="2"/>
              <a:buChar char="Ø"/>
            </a:pPr>
            <a:r>
              <a:rPr lang="zh-TW" altLang="en-US" sz="2200" dirty="0"/>
              <a:t>各項會議、講習、訓練及研討（習）會相關課程與活動之規劃及安排，依所定目標與實際需求，力求嚴謹及覈實，不得過於鬆散或與主題無直接關聯之項目，得於一日或二日內完成者，除特殊情形外，不得規劃為二日或三日。</a:t>
            </a:r>
            <a:r>
              <a:rPr lang="en-US" altLang="zh-TW" sz="2200" dirty="0"/>
              <a:t>(§7)</a:t>
            </a:r>
            <a:endParaRPr lang="zh-TW" altLang="en-US" sz="2200" dirty="0"/>
          </a:p>
          <a:p>
            <a:pPr marL="342900" indent="-342900">
              <a:buFont typeface="Wingdings" panose="05000000000000000000" pitchFamily="2" charset="2"/>
              <a:buChar char="Ø"/>
            </a:pPr>
            <a:r>
              <a:rPr lang="zh-TW" altLang="en-US" sz="2200" dirty="0"/>
              <a:t>不得編列聘請樂團演唱或表演之經費。</a:t>
            </a:r>
            <a:r>
              <a:rPr lang="en-US" altLang="zh-TW" sz="2200" dirty="0"/>
              <a:t>(§8)</a:t>
            </a:r>
          </a:p>
          <a:p>
            <a:pPr marL="342900" indent="-342900">
              <a:buFont typeface="Wingdings" panose="05000000000000000000" pitchFamily="2" charset="2"/>
              <a:buChar char="Ø"/>
            </a:pPr>
            <a:r>
              <a:rPr lang="zh-TW" altLang="en-US" sz="2200" dirty="0"/>
              <a:t>不得編列紀念品、禮品或宣導品之經費。但必要頒發之獎品及依國際禮儀致贈外賓之禮品，不在此限。</a:t>
            </a:r>
            <a:r>
              <a:rPr lang="en-US" altLang="zh-TW" sz="2200" dirty="0"/>
              <a:t>(§8)</a:t>
            </a:r>
          </a:p>
          <a:p>
            <a:pPr marL="342900" indent="-342900">
              <a:buFont typeface="Wingdings" panose="05000000000000000000" pitchFamily="2" charset="2"/>
              <a:buChar char="Ø"/>
            </a:pPr>
            <a:r>
              <a:rPr lang="zh-TW" altLang="en-US" sz="2200" dirty="0"/>
              <a:t>參加各類會議、講習、訓練及研討（習）會之人員，不得攜眷參加。</a:t>
            </a:r>
            <a:r>
              <a:rPr lang="en-US" altLang="zh-TW" sz="2200" dirty="0"/>
              <a:t>(§9)</a:t>
            </a:r>
          </a:p>
          <a:p>
            <a:pPr marL="342900" indent="-342900">
              <a:buFont typeface="Wingdings" panose="05000000000000000000" pitchFamily="2" charset="2"/>
              <a:buChar char="Ø"/>
            </a:pPr>
            <a:r>
              <a:rPr lang="zh-TW" altLang="en-US" sz="2400" dirty="0"/>
              <a:t>教育</a:t>
            </a:r>
            <a:r>
              <a:rPr lang="zh-TW" altLang="en-US" sz="2200" dirty="0"/>
              <a:t>部及所屬機關</a:t>
            </a:r>
            <a:r>
              <a:rPr lang="en-US" altLang="zh-TW" sz="2200" dirty="0"/>
              <a:t>(</a:t>
            </a:r>
            <a:r>
              <a:rPr lang="zh-TW" altLang="en-US" sz="2200" dirty="0"/>
              <a:t>構</a:t>
            </a:r>
            <a:r>
              <a:rPr lang="en-US" altLang="zh-TW" sz="2200" dirty="0"/>
              <a:t>)</a:t>
            </a:r>
            <a:r>
              <a:rPr lang="zh-TW" altLang="en-US" sz="2200" dirty="0"/>
              <a:t>向</a:t>
            </a:r>
            <a:r>
              <a:rPr lang="zh-TW" altLang="en-US" sz="2400" dirty="0"/>
              <a:t>教育</a:t>
            </a:r>
            <a:r>
              <a:rPr lang="zh-TW" altLang="en-US" sz="2200" dirty="0"/>
              <a:t>部以外機關（構）申請經費補助辦理各類會議、講習、訓練及研討（習）會者，其經費之編列與執行，應比照本要點規定審核及辦理。但補助機關（構）對補助內容另有規範者，得依其規範辦理。</a:t>
            </a:r>
            <a:r>
              <a:rPr lang="en-US" altLang="zh-TW" sz="2200" dirty="0"/>
              <a:t>(§11)</a:t>
            </a:r>
          </a:p>
          <a:p>
            <a:pPr algn="ctr"/>
            <a:r>
              <a:rPr lang="en-US" altLang="zh-TW" sz="2000" dirty="0">
                <a:solidFill>
                  <a:srgbClr val="000000"/>
                </a:solidFill>
              </a:rPr>
              <a:t>(</a:t>
            </a:r>
            <a:r>
              <a:rPr lang="zh-TW" altLang="en-US" sz="2000" dirty="0">
                <a:solidFill>
                  <a:srgbClr val="000000"/>
                </a:solidFill>
              </a:rPr>
              <a:t>教育部及所屬機關</a:t>
            </a:r>
            <a:r>
              <a:rPr lang="en-US" altLang="zh-TW" sz="2000" dirty="0">
                <a:solidFill>
                  <a:srgbClr val="000000"/>
                </a:solidFill>
              </a:rPr>
              <a:t>(</a:t>
            </a:r>
            <a:r>
              <a:rPr lang="zh-TW" altLang="en-US" sz="2000" dirty="0">
                <a:solidFill>
                  <a:srgbClr val="000000"/>
                </a:solidFill>
              </a:rPr>
              <a:t>構</a:t>
            </a:r>
            <a:r>
              <a:rPr lang="en-US" altLang="zh-TW" sz="2000" dirty="0">
                <a:solidFill>
                  <a:srgbClr val="000000"/>
                </a:solidFill>
              </a:rPr>
              <a:t>)</a:t>
            </a:r>
            <a:r>
              <a:rPr lang="zh-TW" altLang="en-US" sz="2000" dirty="0">
                <a:solidFill>
                  <a:srgbClr val="000000"/>
                </a:solidFill>
              </a:rPr>
              <a:t>辦理各類會議講習訓練與研討</a:t>
            </a:r>
            <a:r>
              <a:rPr lang="en-US" altLang="zh-TW" sz="2000" dirty="0">
                <a:solidFill>
                  <a:srgbClr val="000000"/>
                </a:solidFill>
              </a:rPr>
              <a:t>(</a:t>
            </a:r>
            <a:r>
              <a:rPr lang="zh-TW" altLang="en-US" sz="2000" dirty="0">
                <a:solidFill>
                  <a:srgbClr val="000000"/>
                </a:solidFill>
              </a:rPr>
              <a:t>習</a:t>
            </a:r>
            <a:r>
              <a:rPr lang="en-US" altLang="zh-TW" sz="2000" dirty="0">
                <a:solidFill>
                  <a:srgbClr val="000000"/>
                </a:solidFill>
              </a:rPr>
              <a:t>)</a:t>
            </a:r>
            <a:r>
              <a:rPr lang="zh-TW" altLang="en-US" sz="2000" dirty="0">
                <a:solidFill>
                  <a:srgbClr val="000000"/>
                </a:solidFill>
              </a:rPr>
              <a:t>會管理要點</a:t>
            </a:r>
            <a:r>
              <a:rPr lang="en-US" altLang="zh-TW" sz="2000" dirty="0">
                <a:solidFill>
                  <a:srgbClr val="000000"/>
                </a:solidFill>
              </a:rPr>
              <a:t>)</a:t>
            </a:r>
            <a:endParaRPr lang="en-US" altLang="zh-TW" sz="2000" dirty="0"/>
          </a:p>
          <a:p>
            <a:pPr>
              <a:lnSpc>
                <a:spcPts val="2800"/>
              </a:lnSpc>
            </a:pPr>
            <a:endParaRPr lang="en-US" altLang="zh-TW" dirty="0"/>
          </a:p>
          <a:p>
            <a:pPr>
              <a:lnSpc>
                <a:spcPts val="2800"/>
              </a:lnSpc>
            </a:pPr>
            <a:endParaRPr lang="en-US" altLang="zh-TW" dirty="0"/>
          </a:p>
          <a:p>
            <a:pPr>
              <a:lnSpc>
                <a:spcPts val="2800"/>
              </a:lnSpc>
            </a:pPr>
            <a:endParaRPr lang="en-US" altLang="zh-TW" dirty="0"/>
          </a:p>
          <a:p>
            <a:pPr>
              <a:lnSpc>
                <a:spcPts val="2800"/>
              </a:lnSpc>
            </a:pPr>
            <a:endParaRPr lang="en-US" altLang="zh-TW" dirty="0"/>
          </a:p>
          <a:p>
            <a:pPr>
              <a:lnSpc>
                <a:spcPts val="2800"/>
              </a:lnSpc>
            </a:pPr>
            <a:endParaRPr lang="en-US" altLang="zh-TW" dirty="0"/>
          </a:p>
          <a:p>
            <a:pPr>
              <a:lnSpc>
                <a:spcPts val="2800"/>
              </a:lnSpc>
            </a:pPr>
            <a:endParaRPr lang="en-US" altLang="zh-TW" dirty="0"/>
          </a:p>
          <a:p>
            <a:pPr>
              <a:lnSpc>
                <a:spcPts val="2800"/>
              </a:lnSpc>
            </a:pPr>
            <a:endParaRPr lang="en-US" altLang="zh-TW" dirty="0"/>
          </a:p>
          <a:p>
            <a:pPr algn="ctr">
              <a:lnSpc>
                <a:spcPts val="2600"/>
              </a:lnSpc>
            </a:pPr>
            <a:r>
              <a:rPr lang="en-US" altLang="zh-TW" dirty="0">
                <a:solidFill>
                  <a:srgbClr val="000000"/>
                </a:solidFill>
              </a:rPr>
              <a:t>(</a:t>
            </a:r>
            <a:r>
              <a:rPr lang="zh-TW" altLang="en-US" dirty="0">
                <a:solidFill>
                  <a:srgbClr val="000000"/>
                </a:solidFill>
              </a:rPr>
              <a:t>教育部補</a:t>
            </a:r>
            <a:r>
              <a:rPr lang="en-US" altLang="zh-TW" dirty="0">
                <a:solidFill>
                  <a:srgbClr val="000000"/>
                </a:solidFill>
              </a:rPr>
              <a:t>(</a:t>
            </a:r>
            <a:r>
              <a:rPr lang="zh-TW" altLang="en-US" dirty="0">
                <a:solidFill>
                  <a:srgbClr val="000000"/>
                </a:solidFill>
              </a:rPr>
              <a:t>捐</a:t>
            </a:r>
            <a:r>
              <a:rPr lang="en-US" altLang="zh-TW" dirty="0">
                <a:solidFill>
                  <a:srgbClr val="000000"/>
                </a:solidFill>
              </a:rPr>
              <a:t>)</a:t>
            </a:r>
            <a:r>
              <a:rPr lang="zh-TW" altLang="en-US" dirty="0">
                <a:solidFill>
                  <a:srgbClr val="000000"/>
                </a:solidFill>
              </a:rPr>
              <a:t>助及委辦經費核撥結報作業要點</a:t>
            </a:r>
            <a:r>
              <a:rPr lang="en-US" altLang="zh-TW" dirty="0">
                <a:solidFill>
                  <a:srgbClr val="000000"/>
                </a:solidFill>
              </a:rPr>
              <a:t>)</a:t>
            </a:r>
            <a:endParaRPr lang="zh-TW" altLang="en-US" u="sng" dirty="0">
              <a:solidFill>
                <a:srgbClr val="F71DE7"/>
              </a:solidFill>
            </a:endParaRPr>
          </a:p>
        </p:txBody>
      </p:sp>
      <p:sp>
        <p:nvSpPr>
          <p:cNvPr id="5" name="投影片編號版面配置區 4"/>
          <p:cNvSpPr>
            <a:spLocks noGrp="1"/>
          </p:cNvSpPr>
          <p:nvPr>
            <p:ph type="sldNum" sz="quarter" idx="12"/>
          </p:nvPr>
        </p:nvSpPr>
        <p:spPr/>
        <p:txBody>
          <a:bodyPr/>
          <a:lstStyle/>
          <a:p>
            <a:pPr>
              <a:defRPr/>
            </a:pPr>
            <a:fld id="{AD5D16AC-C5BC-499D-A14D-AC8156975861}" type="slidenum">
              <a:rPr lang="en-US" altLang="zh-TW" smtClean="0"/>
              <a:pPr>
                <a:defRPr/>
              </a:pPr>
              <a:t>14</a:t>
            </a:fld>
            <a:endParaRPr lang="en-US" altLang="zh-TW"/>
          </a:p>
        </p:txBody>
      </p:sp>
    </p:spTree>
    <p:extLst>
      <p:ext uri="{BB962C8B-B14F-4D97-AF65-F5344CB8AC3E}">
        <p14:creationId xmlns:p14="http://schemas.microsoft.com/office/powerpoint/2010/main" val="300042965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副標題 3"/>
          <p:cNvSpPr>
            <a:spLocks noGrp="1"/>
          </p:cNvSpPr>
          <p:nvPr>
            <p:ph type="subTitle" idx="1"/>
          </p:nvPr>
        </p:nvSpPr>
        <p:spPr>
          <a:xfrm>
            <a:off x="1907704" y="2996952"/>
            <a:ext cx="5112568" cy="720080"/>
          </a:xfrm>
        </p:spPr>
        <p:txBody>
          <a:bodyPr/>
          <a:lstStyle/>
          <a:p>
            <a:r>
              <a:rPr lang="zh-TW" altLang="en-US" sz="4400" b="1" dirty="0">
                <a:solidFill>
                  <a:srgbClr val="F71DE7"/>
                </a:solidFill>
              </a:rPr>
              <a:t>貳</a:t>
            </a:r>
            <a:r>
              <a:rPr lang="zh-TW" altLang="en-US" sz="4400" b="1" dirty="0">
                <a:solidFill>
                  <a:srgbClr val="F71DE7"/>
                </a:solidFill>
                <a:effectLst/>
              </a:rPr>
              <a:t>、國科會計畫</a:t>
            </a:r>
          </a:p>
        </p:txBody>
      </p:sp>
      <p:sp>
        <p:nvSpPr>
          <p:cNvPr id="5" name="投影片編號版面配置區 4"/>
          <p:cNvSpPr>
            <a:spLocks noGrp="1"/>
          </p:cNvSpPr>
          <p:nvPr>
            <p:ph type="sldNum" sz="quarter" idx="4"/>
          </p:nvPr>
        </p:nvSpPr>
        <p:spPr/>
        <p:txBody>
          <a:bodyPr/>
          <a:lstStyle/>
          <a:p>
            <a:fld id="{2F7EB6CB-33BE-4801-AB38-4E53BC7E4E50}" type="slidenum">
              <a:rPr lang="en-US" altLang="zh-TW" smtClean="0"/>
              <a:pPr/>
              <a:t>15</a:t>
            </a:fld>
            <a:endParaRPr lang="en-US" altLang="zh-TW"/>
          </a:p>
        </p:txBody>
      </p:sp>
    </p:spTree>
    <p:extLst>
      <p:ext uri="{BB962C8B-B14F-4D97-AF65-F5344CB8AC3E}">
        <p14:creationId xmlns:p14="http://schemas.microsoft.com/office/powerpoint/2010/main" val="267789825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476672"/>
            <a:ext cx="8229600" cy="576064"/>
          </a:xfrm>
        </p:spPr>
        <p:txBody>
          <a:bodyPr/>
          <a:lstStyle/>
          <a:p>
            <a:r>
              <a:rPr lang="zh-TW" altLang="en-US" sz="3200" dirty="0"/>
              <a:t>多年期計畫可否提前支用？</a:t>
            </a:r>
          </a:p>
        </p:txBody>
      </p:sp>
      <p:sp>
        <p:nvSpPr>
          <p:cNvPr id="3" name="內容版面配置區 2"/>
          <p:cNvSpPr>
            <a:spLocks noGrp="1"/>
          </p:cNvSpPr>
          <p:nvPr>
            <p:ph idx="1"/>
          </p:nvPr>
        </p:nvSpPr>
        <p:spPr>
          <a:xfrm>
            <a:off x="683568" y="1268760"/>
            <a:ext cx="7776864" cy="4464496"/>
          </a:xfrm>
        </p:spPr>
        <p:txBody>
          <a:bodyPr/>
          <a:lstStyle/>
          <a:p>
            <a:pPr marL="457200" indent="-457200">
              <a:buFont typeface="Wingdings" panose="05000000000000000000" pitchFamily="2" charset="2"/>
              <a:buChar char="Ø"/>
            </a:pPr>
            <a:r>
              <a:rPr lang="zh-TW" altLang="en-US" dirty="0"/>
              <a:t>各補助項目之支用應於計畫執行期間內支出；一次核給多年期（同一計畫編號）者，於計畫執行期間，各年度計畫經費清單核列之項目，執行機構得因研究計畫需要，逕行</a:t>
            </a:r>
            <a:r>
              <a:rPr lang="zh-TW" altLang="en-US" dirty="0">
                <a:solidFill>
                  <a:srgbClr val="F71DE7"/>
                </a:solidFill>
              </a:rPr>
              <a:t>依其內部行政程序</a:t>
            </a:r>
            <a:r>
              <a:rPr lang="zh-TW" altLang="en-US" dirty="0"/>
              <a:t>於該補助項目內跨年度調整支用。</a:t>
            </a:r>
            <a:r>
              <a:rPr lang="en-US" altLang="zh-TW" dirty="0"/>
              <a:t>(§2)</a:t>
            </a:r>
          </a:p>
          <a:p>
            <a:endParaRPr lang="en-US" altLang="zh-TW" dirty="0"/>
          </a:p>
          <a:p>
            <a:pPr algn="ctr"/>
            <a:r>
              <a:rPr lang="en-US" altLang="zh-TW" dirty="0">
                <a:solidFill>
                  <a:srgbClr val="000000"/>
                </a:solidFill>
              </a:rPr>
              <a:t>(</a:t>
            </a:r>
            <a:r>
              <a:rPr lang="zh-TW" altLang="en-US" dirty="0">
                <a:solidFill>
                  <a:srgbClr val="000000"/>
                </a:solidFill>
              </a:rPr>
              <a:t>國科會補助專題研究計畫經費處理原則</a:t>
            </a:r>
            <a:r>
              <a:rPr lang="en-US" altLang="zh-TW" dirty="0">
                <a:solidFill>
                  <a:srgbClr val="000000"/>
                </a:solidFill>
              </a:rPr>
              <a:t>)</a:t>
            </a:r>
            <a:endParaRPr lang="zh-TW" altLang="zh-TW" dirty="0">
              <a:solidFill>
                <a:srgbClr val="000000"/>
              </a:solidFill>
            </a:endParaRPr>
          </a:p>
          <a:p>
            <a:pPr algn="ctr"/>
            <a:br>
              <a:rPr lang="zh-TW" altLang="en-US" dirty="0"/>
            </a:br>
            <a:r>
              <a:rPr lang="zh-TW" altLang="zh-TW" dirty="0"/>
              <a:t> </a:t>
            </a:r>
            <a:endParaRPr lang="zh-TW" altLang="en-US" dirty="0"/>
          </a:p>
        </p:txBody>
      </p:sp>
      <p:sp>
        <p:nvSpPr>
          <p:cNvPr id="4" name="投影片編號版面配置區 3"/>
          <p:cNvSpPr>
            <a:spLocks noGrp="1"/>
          </p:cNvSpPr>
          <p:nvPr>
            <p:ph type="sldNum" sz="quarter" idx="12"/>
          </p:nvPr>
        </p:nvSpPr>
        <p:spPr/>
        <p:txBody>
          <a:bodyPr/>
          <a:lstStyle/>
          <a:p>
            <a:pPr>
              <a:defRPr/>
            </a:pPr>
            <a:fld id="{AD5D16AC-C5BC-499D-A14D-AC8156975861}" type="slidenum">
              <a:rPr lang="en-US" altLang="zh-TW" smtClean="0"/>
              <a:pPr>
                <a:defRPr/>
              </a:pPr>
              <a:t>16</a:t>
            </a:fld>
            <a:endParaRPr lang="en-US" altLang="zh-TW"/>
          </a:p>
        </p:txBody>
      </p:sp>
    </p:spTree>
    <p:extLst>
      <p:ext uri="{BB962C8B-B14F-4D97-AF65-F5344CB8AC3E}">
        <p14:creationId xmlns:p14="http://schemas.microsoft.com/office/powerpoint/2010/main" val="267465824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67544" y="476672"/>
            <a:ext cx="8157592" cy="648072"/>
          </a:xfrm>
        </p:spPr>
        <p:txBody>
          <a:bodyPr/>
          <a:lstStyle/>
          <a:p>
            <a:r>
              <a:rPr lang="zh-TW" altLang="en-US" sz="3200" dirty="0"/>
              <a:t>兼任助理人員每月支領工作酬金最高標準？</a:t>
            </a:r>
          </a:p>
        </p:txBody>
      </p:sp>
      <p:sp>
        <p:nvSpPr>
          <p:cNvPr id="3" name="內容版面配置區 2"/>
          <p:cNvSpPr>
            <a:spLocks noGrp="1"/>
          </p:cNvSpPr>
          <p:nvPr>
            <p:ph idx="1"/>
          </p:nvPr>
        </p:nvSpPr>
        <p:spPr>
          <a:xfrm>
            <a:off x="683568" y="1124744"/>
            <a:ext cx="7992888" cy="4752528"/>
          </a:xfrm>
        </p:spPr>
        <p:txBody>
          <a:bodyPr/>
          <a:lstStyle/>
          <a:p>
            <a:pPr marL="457200" indent="-457200">
              <a:buFont typeface="Wingdings" panose="05000000000000000000" pitchFamily="2" charset="2"/>
              <a:buChar char="Ø"/>
            </a:pPr>
            <a:r>
              <a:rPr lang="zh-TW" altLang="en-US" dirty="0"/>
              <a:t>依</a:t>
            </a:r>
            <a:r>
              <a:rPr lang="zh-TW" altLang="en-US" dirty="0">
                <a:solidFill>
                  <a:srgbClr val="F71DE7"/>
                </a:solidFill>
              </a:rPr>
              <a:t>執行機構自行訂定</a:t>
            </a:r>
            <a:r>
              <a:rPr lang="zh-TW" altLang="en-US" dirty="0"/>
              <a:t>之標準按計畫性質核實支給講師、助教級兼任人員工作酬金。學生兼任人員認定屬學習範疇者，支給研究津貼；認定屬雇傭關係者，支給工作酬金。每月均應至少支給新台幣</a:t>
            </a:r>
            <a:r>
              <a:rPr lang="en-US" altLang="zh-TW" dirty="0"/>
              <a:t>6</a:t>
            </a:r>
            <a:r>
              <a:rPr lang="zh-TW" altLang="en-US" dirty="0"/>
              <a:t>千元。</a:t>
            </a:r>
            <a:endParaRPr lang="en-US" altLang="zh-TW" dirty="0"/>
          </a:p>
          <a:p>
            <a:r>
              <a:rPr lang="zh-TW" altLang="en-US" sz="3200" dirty="0">
                <a:solidFill>
                  <a:srgbClr val="FF0000"/>
                </a:solidFill>
              </a:rPr>
              <a:t>研究設備費未購置項目須否繳回嗎？</a:t>
            </a:r>
            <a:endParaRPr lang="en-US" altLang="zh-TW" sz="3200" dirty="0">
              <a:solidFill>
                <a:srgbClr val="FF0000"/>
              </a:solidFill>
            </a:endParaRPr>
          </a:p>
          <a:p>
            <a:pPr marL="457200" indent="-457200">
              <a:buFont typeface="Wingdings" panose="05000000000000000000" pitchFamily="2" charset="2"/>
              <a:buChar char="Ø"/>
            </a:pPr>
            <a:r>
              <a:rPr lang="zh-TW" altLang="en-US" dirty="0"/>
              <a:t>研究設備應按核定清單項目購置，</a:t>
            </a:r>
            <a:r>
              <a:rPr lang="zh-TW" altLang="zh-TW" dirty="0"/>
              <a:t>未依規定辦理流用及變更，且未動支者，應將款項繳回</a:t>
            </a:r>
            <a:r>
              <a:rPr lang="zh-TW" altLang="en-US" dirty="0"/>
              <a:t>國科會。</a:t>
            </a:r>
            <a:r>
              <a:rPr lang="en-US" altLang="zh-TW" dirty="0"/>
              <a:t>(§9)</a:t>
            </a:r>
          </a:p>
          <a:p>
            <a:pPr algn="ctr"/>
            <a:r>
              <a:rPr lang="en-US" altLang="zh-TW" dirty="0">
                <a:solidFill>
                  <a:srgbClr val="000000"/>
                </a:solidFill>
              </a:rPr>
              <a:t>(</a:t>
            </a:r>
            <a:r>
              <a:rPr lang="zh-TW" altLang="en-US" dirty="0">
                <a:solidFill>
                  <a:srgbClr val="000000"/>
                </a:solidFill>
              </a:rPr>
              <a:t>國科會補助專題研究計畫經費處理原則</a:t>
            </a:r>
            <a:r>
              <a:rPr lang="en-US" altLang="zh-TW" dirty="0">
                <a:solidFill>
                  <a:srgbClr val="000000"/>
                </a:solidFill>
              </a:rPr>
              <a:t>)</a:t>
            </a:r>
            <a:endParaRPr lang="zh-TW" altLang="zh-TW" dirty="0">
              <a:solidFill>
                <a:srgbClr val="000000"/>
              </a:solidFill>
            </a:endParaRPr>
          </a:p>
          <a:p>
            <a:endParaRPr lang="zh-TW" altLang="en-US" dirty="0"/>
          </a:p>
          <a:p>
            <a:endParaRPr lang="en-US" altLang="zh-TW" dirty="0">
              <a:solidFill>
                <a:srgbClr val="FF0000"/>
              </a:solidFill>
            </a:endParaRPr>
          </a:p>
        </p:txBody>
      </p:sp>
      <p:sp>
        <p:nvSpPr>
          <p:cNvPr id="4" name="投影片編號版面配置區 3"/>
          <p:cNvSpPr>
            <a:spLocks noGrp="1"/>
          </p:cNvSpPr>
          <p:nvPr>
            <p:ph type="sldNum" sz="quarter" idx="12"/>
          </p:nvPr>
        </p:nvSpPr>
        <p:spPr/>
        <p:txBody>
          <a:bodyPr/>
          <a:lstStyle/>
          <a:p>
            <a:pPr>
              <a:defRPr/>
            </a:pPr>
            <a:fld id="{AD5D16AC-C5BC-499D-A14D-AC8156975861}" type="slidenum">
              <a:rPr lang="en-US" altLang="zh-TW" smtClean="0"/>
              <a:pPr>
                <a:defRPr/>
              </a:pPr>
              <a:t>17</a:t>
            </a:fld>
            <a:endParaRPr lang="en-US" altLang="zh-TW"/>
          </a:p>
        </p:txBody>
      </p:sp>
    </p:spTree>
    <p:extLst>
      <p:ext uri="{BB962C8B-B14F-4D97-AF65-F5344CB8AC3E}">
        <p14:creationId xmlns:p14="http://schemas.microsoft.com/office/powerpoint/2010/main" val="356611614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476672"/>
            <a:ext cx="8229600" cy="576064"/>
          </a:xfrm>
        </p:spPr>
        <p:txBody>
          <a:bodyPr/>
          <a:lstStyle/>
          <a:p>
            <a:r>
              <a:rPr lang="zh-TW" altLang="en-US" sz="3200" dirty="0"/>
              <a:t>經費之流用規定為何？</a:t>
            </a:r>
            <a:r>
              <a:rPr lang="en-US" altLang="zh-TW" sz="3200" dirty="0"/>
              <a:t>(§3)</a:t>
            </a:r>
            <a:endParaRPr lang="zh-TW" altLang="en-US" sz="3200" dirty="0"/>
          </a:p>
        </p:txBody>
      </p:sp>
      <p:sp>
        <p:nvSpPr>
          <p:cNvPr id="3" name="內容版面配置區 2"/>
          <p:cNvSpPr>
            <a:spLocks noGrp="1"/>
          </p:cNvSpPr>
          <p:nvPr>
            <p:ph idx="1"/>
          </p:nvPr>
        </p:nvSpPr>
        <p:spPr>
          <a:xfrm>
            <a:off x="683568" y="1196752"/>
            <a:ext cx="8064896" cy="4536504"/>
          </a:xfrm>
        </p:spPr>
        <p:txBody>
          <a:bodyPr/>
          <a:lstStyle/>
          <a:p>
            <a:pPr marL="342900" indent="-342900">
              <a:buFont typeface="Wingdings" panose="05000000000000000000" pitchFamily="2" charset="2"/>
              <a:buChar char="Ø"/>
            </a:pPr>
            <a:r>
              <a:rPr lang="zh-TW" altLang="en-US" sz="2400" dirty="0">
                <a:solidFill>
                  <a:srgbClr val="F71DE7"/>
                </a:solidFill>
              </a:rPr>
              <a:t>原未核給之補助項目</a:t>
            </a:r>
            <a:r>
              <a:rPr lang="zh-TW" altLang="en-US" sz="2400" dirty="0"/>
              <a:t>（業務費、研究設備費、國外差旅費），於計畫執行期間經檢討確為研究計畫需要者，執行機構應事先報經國科會同意增列，所需經費由其他補助項目流用。但</a:t>
            </a:r>
            <a:r>
              <a:rPr lang="zh-TW" altLang="en-US" sz="2400" dirty="0">
                <a:solidFill>
                  <a:srgbClr val="F71DE7"/>
                </a:solidFill>
              </a:rPr>
              <a:t>增列研究設備費</a:t>
            </a:r>
            <a:r>
              <a:rPr lang="zh-TW" altLang="en-US" sz="2400" dirty="0"/>
              <a:t>項目，其經費額度在新臺幣</a:t>
            </a:r>
            <a:r>
              <a:rPr lang="zh-TW" altLang="en-US" sz="2400" dirty="0">
                <a:solidFill>
                  <a:srgbClr val="F71DE7"/>
                </a:solidFill>
              </a:rPr>
              <a:t>五萬元以下</a:t>
            </a:r>
            <a:r>
              <a:rPr lang="zh-TW" altLang="en-US" sz="2400" dirty="0"/>
              <a:t>者，執行機構得依內部行政程序辦理，免報國科會。</a:t>
            </a:r>
            <a:endParaRPr lang="en-US" altLang="zh-TW" sz="2400" dirty="0"/>
          </a:p>
          <a:p>
            <a:pPr marL="342900" indent="-342900">
              <a:buFont typeface="Wingdings" panose="05000000000000000000" pitchFamily="2" charset="2"/>
              <a:buChar char="Ø"/>
            </a:pPr>
            <a:r>
              <a:rPr lang="zh-TW" altLang="en-US" sz="2400" dirty="0"/>
              <a:t>同一補助項目內之支出用途於計畫執行期間經檢討確為研究計畫需要，執行機構得逕依其內部行政程序辦理變更，所需經費於該補助項目項下調整。其變更之</a:t>
            </a:r>
            <a:r>
              <a:rPr lang="zh-TW" altLang="en-US" sz="2400" dirty="0">
                <a:solidFill>
                  <a:srgbClr val="F71DE7"/>
                </a:solidFill>
              </a:rPr>
              <a:t>設備</a:t>
            </a:r>
            <a:r>
              <a:rPr lang="zh-TW" altLang="en-US" sz="2400" dirty="0"/>
              <a:t>單價達新臺幣</a:t>
            </a:r>
            <a:r>
              <a:rPr lang="zh-TW" altLang="en-US" sz="2400" dirty="0">
                <a:solidFill>
                  <a:srgbClr val="F71DE7"/>
                </a:solidFill>
              </a:rPr>
              <a:t>五十萬元以上</a:t>
            </a:r>
            <a:r>
              <a:rPr lang="zh-TW" altLang="en-US" sz="2400" dirty="0"/>
              <a:t>者，須於國科會線上系統登錄。</a:t>
            </a:r>
            <a:endParaRPr lang="en-US" altLang="zh-TW" sz="2400" dirty="0"/>
          </a:p>
          <a:p>
            <a:pPr algn="ctr"/>
            <a:r>
              <a:rPr lang="en-US" altLang="zh-TW" sz="2400" dirty="0">
                <a:solidFill>
                  <a:srgbClr val="000000"/>
                </a:solidFill>
              </a:rPr>
              <a:t>(</a:t>
            </a:r>
            <a:r>
              <a:rPr lang="zh-TW" altLang="en-US" sz="2400" dirty="0">
                <a:solidFill>
                  <a:srgbClr val="000000"/>
                </a:solidFill>
              </a:rPr>
              <a:t>國科會補助專題研究計畫經費處理原則</a:t>
            </a:r>
            <a:r>
              <a:rPr lang="en-US" altLang="zh-TW" sz="2400" dirty="0">
                <a:solidFill>
                  <a:srgbClr val="000000"/>
                </a:solidFill>
              </a:rPr>
              <a:t>)</a:t>
            </a:r>
            <a:endParaRPr lang="zh-TW" altLang="zh-TW" sz="2400" dirty="0">
              <a:solidFill>
                <a:srgbClr val="000000"/>
              </a:solidFill>
            </a:endParaRPr>
          </a:p>
          <a:p>
            <a:pPr marL="457200" indent="-457200">
              <a:spcBef>
                <a:spcPts val="1200"/>
              </a:spcBef>
              <a:spcAft>
                <a:spcPts val="600"/>
              </a:spcAft>
              <a:buFont typeface="Wingdings" panose="05000000000000000000" pitchFamily="2" charset="2"/>
              <a:buChar char="Ø"/>
            </a:pPr>
            <a:endParaRPr lang="zh-TW" altLang="zh-TW" sz="2400" dirty="0"/>
          </a:p>
          <a:p>
            <a:pPr marL="457200" indent="-457200">
              <a:buFont typeface="Wingdings" panose="05000000000000000000" pitchFamily="2" charset="2"/>
              <a:buChar char="Ø"/>
            </a:pPr>
            <a:endParaRPr lang="zh-TW" altLang="en-US" dirty="0"/>
          </a:p>
          <a:p>
            <a:endParaRPr lang="zh-TW" altLang="en-US" dirty="0"/>
          </a:p>
        </p:txBody>
      </p:sp>
      <p:sp>
        <p:nvSpPr>
          <p:cNvPr id="4" name="投影片編號版面配置區 3"/>
          <p:cNvSpPr>
            <a:spLocks noGrp="1"/>
          </p:cNvSpPr>
          <p:nvPr>
            <p:ph type="sldNum" sz="quarter" idx="12"/>
          </p:nvPr>
        </p:nvSpPr>
        <p:spPr/>
        <p:txBody>
          <a:bodyPr/>
          <a:lstStyle/>
          <a:p>
            <a:pPr>
              <a:defRPr/>
            </a:pPr>
            <a:fld id="{AD5D16AC-C5BC-499D-A14D-AC8156975861}" type="slidenum">
              <a:rPr lang="en-US" altLang="zh-TW" smtClean="0"/>
              <a:pPr>
                <a:defRPr/>
              </a:pPr>
              <a:t>18</a:t>
            </a:fld>
            <a:endParaRPr lang="en-US" altLang="zh-TW"/>
          </a:p>
        </p:txBody>
      </p:sp>
    </p:spTree>
    <p:extLst>
      <p:ext uri="{BB962C8B-B14F-4D97-AF65-F5344CB8AC3E}">
        <p14:creationId xmlns:p14="http://schemas.microsoft.com/office/powerpoint/2010/main" val="12373780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476672"/>
            <a:ext cx="8229600" cy="576064"/>
          </a:xfrm>
        </p:spPr>
        <p:txBody>
          <a:bodyPr/>
          <a:lstStyle/>
          <a:p>
            <a:r>
              <a:rPr lang="zh-TW" altLang="en-US" sz="3200" dirty="0"/>
              <a:t>經費之流用規定為何？</a:t>
            </a:r>
            <a:r>
              <a:rPr lang="en-US" altLang="zh-TW" sz="3200" dirty="0"/>
              <a:t>(§3)</a:t>
            </a:r>
            <a:endParaRPr lang="zh-TW" altLang="en-US" sz="3200" dirty="0"/>
          </a:p>
        </p:txBody>
      </p:sp>
      <p:sp>
        <p:nvSpPr>
          <p:cNvPr id="3" name="內容版面配置區 2"/>
          <p:cNvSpPr>
            <a:spLocks noGrp="1"/>
          </p:cNvSpPr>
          <p:nvPr>
            <p:ph idx="1"/>
          </p:nvPr>
        </p:nvSpPr>
        <p:spPr>
          <a:xfrm>
            <a:off x="683568" y="1268760"/>
            <a:ext cx="8064896" cy="4248472"/>
          </a:xfrm>
        </p:spPr>
        <p:txBody>
          <a:bodyPr/>
          <a:lstStyle/>
          <a:p>
            <a:pPr marL="342900" indent="-342900">
              <a:buFont typeface="Wingdings" panose="05000000000000000000" pitchFamily="2" charset="2"/>
              <a:buChar char="Ø"/>
            </a:pPr>
            <a:r>
              <a:rPr lang="zh-TW" altLang="en-US" sz="2400" dirty="0"/>
              <a:t>任一補助項目經費如因研究計畫需要，須與其他補助項目互相流用時，執行機構得依內部行政程序辦理及完備申請與審核之紀錄以備查考；但</a:t>
            </a:r>
            <a:r>
              <a:rPr lang="zh-TW" altLang="en-US" sz="2400" dirty="0">
                <a:solidFill>
                  <a:srgbClr val="F71DE7"/>
                </a:solidFill>
              </a:rPr>
              <a:t>國外差旅費</a:t>
            </a:r>
            <a:r>
              <a:rPr lang="zh-TW" altLang="en-US" sz="2400" dirty="0"/>
              <a:t>累計流出或流入超過計畫全程該項目</a:t>
            </a:r>
            <a:r>
              <a:rPr lang="zh-TW" altLang="en-US" sz="2400" dirty="0">
                <a:solidFill>
                  <a:srgbClr val="F71DE7"/>
                </a:solidFill>
              </a:rPr>
              <a:t>原核定金額百分之五十</a:t>
            </a:r>
            <a:r>
              <a:rPr lang="zh-TW" altLang="en-US" sz="2400" dirty="0"/>
              <a:t>者，執行機構須敘明理由報經本部同意，始得流用，除特殊情形外，應事先為之。</a:t>
            </a:r>
            <a:endParaRPr lang="en-US" altLang="zh-TW" sz="2400" dirty="0"/>
          </a:p>
          <a:p>
            <a:pPr marL="342900" indent="-342900">
              <a:buFont typeface="Wingdings" panose="05000000000000000000" pitchFamily="2" charset="2"/>
              <a:buChar char="Ø"/>
            </a:pPr>
            <a:r>
              <a:rPr lang="zh-TW" altLang="en-US" sz="2400" dirty="0">
                <a:solidFill>
                  <a:srgbClr val="F71DE7"/>
                </a:solidFill>
              </a:rPr>
              <a:t>管理費</a:t>
            </a:r>
            <a:r>
              <a:rPr lang="zh-TW" altLang="en-US" sz="2400" dirty="0"/>
              <a:t>不得自其他補助項目流入。</a:t>
            </a:r>
            <a:endParaRPr lang="en-US" altLang="zh-TW" sz="2400" dirty="0"/>
          </a:p>
          <a:p>
            <a:pPr marL="342900" indent="-342900">
              <a:buFont typeface="Wingdings" panose="05000000000000000000" pitchFamily="2" charset="2"/>
              <a:buChar char="Ø"/>
            </a:pPr>
            <a:r>
              <a:rPr lang="zh-TW" altLang="en-US" sz="2400" dirty="0"/>
              <a:t>經費流用以</a:t>
            </a:r>
            <a:r>
              <a:rPr lang="zh-TW" altLang="en-US" sz="2400" dirty="0">
                <a:solidFill>
                  <a:srgbClr val="F71DE7"/>
                </a:solidFill>
              </a:rPr>
              <a:t>同一研究計畫</a:t>
            </a:r>
            <a:r>
              <a:rPr lang="zh-TW" altLang="en-US" sz="2400" dirty="0"/>
              <a:t>為限，不同研究計畫間，不得相互流用</a:t>
            </a:r>
            <a:r>
              <a:rPr lang="zh-TW" altLang="en-US" sz="2400" b="0" dirty="0"/>
              <a:t>。</a:t>
            </a:r>
            <a:endParaRPr lang="en-US" altLang="zh-TW" sz="2400" dirty="0"/>
          </a:p>
          <a:p>
            <a:pPr algn="ctr"/>
            <a:r>
              <a:rPr lang="en-US" altLang="zh-TW" sz="2400" dirty="0">
                <a:solidFill>
                  <a:srgbClr val="000000"/>
                </a:solidFill>
              </a:rPr>
              <a:t>(</a:t>
            </a:r>
            <a:r>
              <a:rPr lang="zh-TW" altLang="en-US" sz="2400" dirty="0">
                <a:solidFill>
                  <a:srgbClr val="000000"/>
                </a:solidFill>
              </a:rPr>
              <a:t>國科會補助專題研究計畫經費處理原則</a:t>
            </a:r>
            <a:r>
              <a:rPr lang="en-US" altLang="zh-TW" sz="2400" dirty="0">
                <a:solidFill>
                  <a:srgbClr val="000000"/>
                </a:solidFill>
              </a:rPr>
              <a:t>)</a:t>
            </a:r>
            <a:endParaRPr lang="zh-TW" altLang="zh-TW" sz="2400" dirty="0">
              <a:solidFill>
                <a:srgbClr val="000000"/>
              </a:solidFill>
            </a:endParaRPr>
          </a:p>
          <a:p>
            <a:pPr marL="457200" indent="-457200">
              <a:spcBef>
                <a:spcPts val="1200"/>
              </a:spcBef>
              <a:spcAft>
                <a:spcPts val="600"/>
              </a:spcAft>
              <a:buFont typeface="Wingdings" panose="05000000000000000000" pitchFamily="2" charset="2"/>
              <a:buChar char="Ø"/>
            </a:pPr>
            <a:endParaRPr lang="zh-TW" altLang="zh-TW" sz="2400" dirty="0"/>
          </a:p>
          <a:p>
            <a:pPr marL="457200" indent="-457200">
              <a:buFont typeface="Wingdings" panose="05000000000000000000" pitchFamily="2" charset="2"/>
              <a:buChar char="Ø"/>
            </a:pPr>
            <a:endParaRPr lang="zh-TW" altLang="en-US" dirty="0"/>
          </a:p>
          <a:p>
            <a:endParaRPr lang="zh-TW" altLang="en-US" dirty="0"/>
          </a:p>
        </p:txBody>
      </p:sp>
      <p:sp>
        <p:nvSpPr>
          <p:cNvPr id="4" name="投影片編號版面配置區 3"/>
          <p:cNvSpPr>
            <a:spLocks noGrp="1"/>
          </p:cNvSpPr>
          <p:nvPr>
            <p:ph type="sldNum" sz="quarter" idx="12"/>
          </p:nvPr>
        </p:nvSpPr>
        <p:spPr/>
        <p:txBody>
          <a:bodyPr/>
          <a:lstStyle/>
          <a:p>
            <a:pPr>
              <a:defRPr/>
            </a:pPr>
            <a:fld id="{AD5D16AC-C5BC-499D-A14D-AC8156975861}" type="slidenum">
              <a:rPr lang="en-US" altLang="zh-TW" smtClean="0"/>
              <a:pPr>
                <a:defRPr/>
              </a:pPr>
              <a:t>19</a:t>
            </a:fld>
            <a:endParaRPr lang="en-US" altLang="zh-TW"/>
          </a:p>
        </p:txBody>
      </p:sp>
    </p:spTree>
    <p:extLst>
      <p:ext uri="{BB962C8B-B14F-4D97-AF65-F5344CB8AC3E}">
        <p14:creationId xmlns:p14="http://schemas.microsoft.com/office/powerpoint/2010/main" val="13494381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1547664" y="476672"/>
            <a:ext cx="6192688" cy="720080"/>
          </a:xfrm>
        </p:spPr>
        <p:txBody>
          <a:bodyPr/>
          <a:lstStyle/>
          <a:p>
            <a:pPr algn="ctr"/>
            <a:r>
              <a:rPr lang="zh-TW" altLang="en-US" sz="4400" dirty="0"/>
              <a:t>大       綱</a:t>
            </a:r>
          </a:p>
        </p:txBody>
      </p:sp>
      <p:sp>
        <p:nvSpPr>
          <p:cNvPr id="3" name="內容版面配置區 2"/>
          <p:cNvSpPr>
            <a:spLocks noGrp="1"/>
          </p:cNvSpPr>
          <p:nvPr>
            <p:ph idx="1"/>
          </p:nvPr>
        </p:nvSpPr>
        <p:spPr>
          <a:xfrm>
            <a:off x="1475655" y="1412777"/>
            <a:ext cx="6624737" cy="4464496"/>
          </a:xfrm>
        </p:spPr>
        <p:txBody>
          <a:bodyPr/>
          <a:lstStyle/>
          <a:p>
            <a:pPr marL="0" lvl="1">
              <a:lnSpc>
                <a:spcPts val="3000"/>
              </a:lnSpc>
            </a:pPr>
            <a:r>
              <a:rPr lang="zh-TW" altLang="en-US" sz="3200" dirty="0"/>
              <a:t>壹、教育部計畫 </a:t>
            </a:r>
            <a:endParaRPr lang="en-US" altLang="zh-TW" sz="3200" dirty="0"/>
          </a:p>
          <a:p>
            <a:pPr marL="0" lvl="1">
              <a:lnSpc>
                <a:spcPts val="3000"/>
              </a:lnSpc>
            </a:pPr>
            <a:endParaRPr lang="en-US" altLang="zh-TW" sz="3200" dirty="0"/>
          </a:p>
          <a:p>
            <a:pPr>
              <a:lnSpc>
                <a:spcPts val="3000"/>
              </a:lnSpc>
            </a:pPr>
            <a:r>
              <a:rPr lang="zh-TW" altLang="en-US" sz="3200" dirty="0"/>
              <a:t>貳、國科會計畫</a:t>
            </a:r>
            <a:endParaRPr lang="en-US" altLang="zh-TW" sz="3200" dirty="0"/>
          </a:p>
          <a:p>
            <a:pPr>
              <a:lnSpc>
                <a:spcPts val="3000"/>
              </a:lnSpc>
            </a:pPr>
            <a:endParaRPr lang="en-US" altLang="zh-TW" sz="3200" dirty="0"/>
          </a:p>
          <a:p>
            <a:pPr>
              <a:lnSpc>
                <a:spcPts val="3000"/>
              </a:lnSpc>
            </a:pPr>
            <a:r>
              <a:rPr lang="zh-TW" altLang="en-US" sz="3200" dirty="0"/>
              <a:t>參、農業部計畫</a:t>
            </a:r>
            <a:endParaRPr lang="en-US" altLang="zh-TW" sz="3200" dirty="0"/>
          </a:p>
          <a:p>
            <a:pPr>
              <a:lnSpc>
                <a:spcPts val="3000"/>
              </a:lnSpc>
            </a:pPr>
            <a:endParaRPr lang="en-US" altLang="zh-TW" sz="3200" dirty="0"/>
          </a:p>
          <a:p>
            <a:pPr>
              <a:lnSpc>
                <a:spcPts val="3000"/>
              </a:lnSpc>
            </a:pPr>
            <a:r>
              <a:rPr lang="zh-TW" altLang="en-US" sz="3200" dirty="0"/>
              <a:t>肆、審計部查核經費核銷違法態樣</a:t>
            </a:r>
          </a:p>
          <a:p>
            <a:pPr>
              <a:lnSpc>
                <a:spcPts val="3000"/>
              </a:lnSpc>
            </a:pPr>
            <a:endParaRPr lang="en-US" altLang="zh-TW" sz="3200" dirty="0"/>
          </a:p>
          <a:p>
            <a:pPr>
              <a:lnSpc>
                <a:spcPts val="3000"/>
              </a:lnSpc>
            </a:pPr>
            <a:r>
              <a:rPr lang="zh-TW" altLang="en-US" sz="3200" dirty="0"/>
              <a:t>伍、業務宣導事項</a:t>
            </a:r>
            <a:endParaRPr lang="en-US" altLang="zh-TW" sz="3200" dirty="0"/>
          </a:p>
          <a:p>
            <a:pPr>
              <a:lnSpc>
                <a:spcPts val="3000"/>
              </a:lnSpc>
            </a:pPr>
            <a:endParaRPr lang="zh-TW" altLang="en-US" dirty="0"/>
          </a:p>
          <a:p>
            <a:pPr>
              <a:lnSpc>
                <a:spcPts val="3000"/>
              </a:lnSpc>
            </a:pPr>
            <a:r>
              <a:rPr lang="zh-TW" altLang="en-US" dirty="0"/>
              <a:t> </a:t>
            </a:r>
          </a:p>
        </p:txBody>
      </p:sp>
      <p:sp>
        <p:nvSpPr>
          <p:cNvPr id="6" name="投影片編號版面配置區 5"/>
          <p:cNvSpPr>
            <a:spLocks noGrp="1"/>
          </p:cNvSpPr>
          <p:nvPr>
            <p:ph type="sldNum" sz="quarter" idx="12"/>
          </p:nvPr>
        </p:nvSpPr>
        <p:spPr/>
        <p:txBody>
          <a:bodyPr/>
          <a:lstStyle/>
          <a:p>
            <a:pPr>
              <a:defRPr/>
            </a:pPr>
            <a:fld id="{AD5D16AC-C5BC-499D-A14D-AC8156975861}" type="slidenum">
              <a:rPr lang="en-US" altLang="zh-TW" smtClean="0"/>
              <a:pPr>
                <a:defRPr/>
              </a:pPr>
              <a:t>2</a:t>
            </a:fld>
            <a:endParaRPr lang="en-US" altLang="zh-TW"/>
          </a:p>
        </p:txBody>
      </p:sp>
    </p:spTree>
    <p:extLst>
      <p:ext uri="{BB962C8B-B14F-4D97-AF65-F5344CB8AC3E}">
        <p14:creationId xmlns:p14="http://schemas.microsoft.com/office/powerpoint/2010/main" val="218944978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539552" y="548680"/>
            <a:ext cx="7704856" cy="576064"/>
          </a:xfrm>
        </p:spPr>
        <p:txBody>
          <a:bodyPr/>
          <a:lstStyle/>
          <a:p>
            <a:r>
              <a:rPr lang="zh-TW" altLang="en-US" sz="3200" dirty="0"/>
              <a:t>非計畫相關人員可否出差？</a:t>
            </a:r>
          </a:p>
        </p:txBody>
      </p:sp>
      <p:sp>
        <p:nvSpPr>
          <p:cNvPr id="3" name="內容版面配置區 2"/>
          <p:cNvSpPr>
            <a:spLocks noGrp="1"/>
          </p:cNvSpPr>
          <p:nvPr>
            <p:ph idx="1"/>
          </p:nvPr>
        </p:nvSpPr>
        <p:spPr>
          <a:xfrm>
            <a:off x="683568" y="1268760"/>
            <a:ext cx="7848872" cy="4104456"/>
          </a:xfrm>
        </p:spPr>
        <p:txBody>
          <a:bodyPr/>
          <a:lstStyle/>
          <a:p>
            <a:pPr marL="457200" indent="-457200">
              <a:buFont typeface="Wingdings" panose="05000000000000000000" pitchFamily="2" charset="2"/>
              <a:buChar char="Ø"/>
            </a:pPr>
            <a:r>
              <a:rPr lang="zh-TW" altLang="en-US" dirty="0"/>
              <a:t>因執行</a:t>
            </a:r>
            <a:r>
              <a:rPr lang="zh-TW" altLang="en-US" u="sng" dirty="0"/>
              <a:t>研究計畫需要</a:t>
            </a:r>
            <a:r>
              <a:rPr lang="zh-TW" altLang="en-US" dirty="0"/>
              <a:t>，必須</a:t>
            </a:r>
            <a:r>
              <a:rPr lang="zh-TW" altLang="en-US" u="sng" dirty="0"/>
              <a:t>請計畫未核定之人員參與國科會補助專題研究計畫時</a:t>
            </a:r>
            <a:r>
              <a:rPr lang="zh-TW" altLang="en-US" dirty="0"/>
              <a:t>，計畫主持人得於計畫執行期間</a:t>
            </a:r>
            <a:r>
              <a:rPr lang="zh-TW" altLang="en-US" u="sng" dirty="0">
                <a:solidFill>
                  <a:srgbClr val="F71DE7"/>
                </a:solidFill>
              </a:rPr>
              <a:t>敍明理由</a:t>
            </a:r>
            <a:r>
              <a:rPr lang="zh-TW" altLang="en-US" dirty="0"/>
              <a:t>，循執行機構行政程序</a:t>
            </a:r>
            <a:r>
              <a:rPr lang="zh-TW" altLang="en-US" u="sng" dirty="0">
                <a:solidFill>
                  <a:srgbClr val="F71DE7"/>
                </a:solidFill>
              </a:rPr>
              <a:t>簽報核准</a:t>
            </a:r>
            <a:r>
              <a:rPr lang="zh-TW" altLang="en-US" dirty="0"/>
              <a:t>約用未支薪之執行計畫相關人員。</a:t>
            </a:r>
          </a:p>
          <a:p>
            <a:endParaRPr lang="zh-TW" altLang="en-US" dirty="0"/>
          </a:p>
        </p:txBody>
      </p:sp>
      <p:sp>
        <p:nvSpPr>
          <p:cNvPr id="4" name="投影片編號版面配置區 3"/>
          <p:cNvSpPr>
            <a:spLocks noGrp="1"/>
          </p:cNvSpPr>
          <p:nvPr>
            <p:ph type="sldNum" sz="quarter" idx="12"/>
          </p:nvPr>
        </p:nvSpPr>
        <p:spPr/>
        <p:txBody>
          <a:bodyPr/>
          <a:lstStyle/>
          <a:p>
            <a:pPr>
              <a:defRPr/>
            </a:pPr>
            <a:fld id="{AD5D16AC-C5BC-499D-A14D-AC8156975861}" type="slidenum">
              <a:rPr lang="en-US" altLang="zh-TW" smtClean="0"/>
              <a:pPr>
                <a:defRPr/>
              </a:pPr>
              <a:t>20</a:t>
            </a:fld>
            <a:endParaRPr lang="en-US" altLang="zh-TW"/>
          </a:p>
        </p:txBody>
      </p:sp>
    </p:spTree>
    <p:extLst>
      <p:ext uri="{BB962C8B-B14F-4D97-AF65-F5344CB8AC3E}">
        <p14:creationId xmlns:p14="http://schemas.microsoft.com/office/powerpoint/2010/main" val="126196135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539552" y="548680"/>
            <a:ext cx="7920880" cy="864096"/>
          </a:xfrm>
        </p:spPr>
        <p:txBody>
          <a:bodyPr/>
          <a:lstStyle/>
          <a:p>
            <a:r>
              <a:rPr lang="zh-TW" altLang="en-US" dirty="0"/>
              <a:t>因故未出國，未支用國外差旅費要繳回嗎？</a:t>
            </a:r>
            <a:r>
              <a:rPr lang="en-US" altLang="zh-TW" dirty="0"/>
              <a:t>(§9)</a:t>
            </a:r>
            <a:endParaRPr lang="zh-TW" altLang="en-US" dirty="0"/>
          </a:p>
        </p:txBody>
      </p:sp>
      <p:sp>
        <p:nvSpPr>
          <p:cNvPr id="3" name="內容版面配置區 2"/>
          <p:cNvSpPr>
            <a:spLocks noGrp="1"/>
          </p:cNvSpPr>
          <p:nvPr>
            <p:ph idx="1"/>
          </p:nvPr>
        </p:nvSpPr>
        <p:spPr>
          <a:xfrm>
            <a:off x="683568" y="1628800"/>
            <a:ext cx="7848872" cy="4176464"/>
          </a:xfrm>
        </p:spPr>
        <p:txBody>
          <a:bodyPr/>
          <a:lstStyle/>
          <a:p>
            <a:pPr marL="457200" indent="-457200">
              <a:buFont typeface="Wingdings" panose="05000000000000000000" pitchFamily="2" charset="2"/>
              <a:buChar char="Ø"/>
            </a:pPr>
            <a:r>
              <a:rPr lang="zh-TW" altLang="en-US" dirty="0"/>
              <a:t>國外或大陸地區差旅費、出國種類為</a:t>
            </a:r>
            <a:r>
              <a:rPr lang="en-US" altLang="zh-TW" dirty="0"/>
              <a:t>(1)</a:t>
            </a:r>
            <a:r>
              <a:rPr lang="zh-TW" altLang="en-US" dirty="0"/>
              <a:t>執行國際合作研究與移地研究</a:t>
            </a:r>
            <a:r>
              <a:rPr lang="en-US" altLang="zh-TW" dirty="0"/>
              <a:t>(2)</a:t>
            </a:r>
            <a:r>
              <a:rPr lang="zh-TW" altLang="en-US" dirty="0"/>
              <a:t>出席國際學術會議</a:t>
            </a:r>
            <a:r>
              <a:rPr lang="en-US" altLang="zh-TW" dirty="0"/>
              <a:t>(3)</a:t>
            </a:r>
            <a:r>
              <a:rPr lang="zh-TW" altLang="en-US" dirty="0"/>
              <a:t>出國參訪及考察，如出國種類未依規定辦理留用及變更，且未動支，不須繳交出國心得報告，</a:t>
            </a:r>
            <a:r>
              <a:rPr lang="zh-TW" altLang="en-US" u="sng" dirty="0">
                <a:solidFill>
                  <a:srgbClr val="F71DE7"/>
                </a:solidFill>
              </a:rPr>
              <a:t>應將款項全部繳回國科會</a:t>
            </a:r>
            <a:r>
              <a:rPr lang="zh-TW" altLang="en-US" dirty="0">
                <a:solidFill>
                  <a:srgbClr val="F71DE7"/>
                </a:solidFill>
              </a:rPr>
              <a:t>。</a:t>
            </a:r>
            <a:endParaRPr lang="en-US" altLang="zh-TW" dirty="0">
              <a:solidFill>
                <a:srgbClr val="F71DE7"/>
              </a:solidFill>
            </a:endParaRPr>
          </a:p>
          <a:p>
            <a:pPr marL="457200" indent="-457200">
              <a:buFont typeface="Wingdings" panose="05000000000000000000" pitchFamily="2" charset="2"/>
              <a:buChar char="Ø"/>
            </a:pPr>
            <a:r>
              <a:rPr lang="zh-TW" altLang="en-US" dirty="0"/>
              <a:t>已支用後之賸餘數，如因研究計畫需要，</a:t>
            </a:r>
            <a:r>
              <a:rPr lang="zh-TW" altLang="en-US" u="sng" dirty="0">
                <a:solidFill>
                  <a:srgbClr val="F71DE7"/>
                </a:solidFill>
              </a:rPr>
              <a:t>須流出至其他補助項目時，則依流用規定辦理</a:t>
            </a:r>
            <a:r>
              <a:rPr lang="zh-TW" altLang="en-US" dirty="0">
                <a:solidFill>
                  <a:srgbClr val="F71DE7"/>
                </a:solidFill>
              </a:rPr>
              <a:t>。</a:t>
            </a:r>
            <a:endParaRPr lang="en-US" altLang="zh-TW" dirty="0">
              <a:solidFill>
                <a:srgbClr val="F71DE7"/>
              </a:solidFill>
            </a:endParaRPr>
          </a:p>
          <a:p>
            <a:endParaRPr lang="en-US" altLang="zh-TW" dirty="0">
              <a:solidFill>
                <a:srgbClr val="F71DE7"/>
              </a:solidFill>
            </a:endParaRPr>
          </a:p>
          <a:p>
            <a:pPr algn="ctr"/>
            <a:r>
              <a:rPr lang="en-US" altLang="zh-TW" sz="2400" dirty="0">
                <a:solidFill>
                  <a:srgbClr val="000000"/>
                </a:solidFill>
              </a:rPr>
              <a:t>(</a:t>
            </a:r>
            <a:r>
              <a:rPr lang="zh-TW" altLang="en-US" sz="2400" dirty="0">
                <a:solidFill>
                  <a:srgbClr val="000000"/>
                </a:solidFill>
              </a:rPr>
              <a:t>國科會補助專題研究計畫經費處理原則</a:t>
            </a:r>
            <a:r>
              <a:rPr lang="en-US" altLang="zh-TW" sz="2400" dirty="0">
                <a:solidFill>
                  <a:srgbClr val="000000"/>
                </a:solidFill>
              </a:rPr>
              <a:t>)</a:t>
            </a:r>
            <a:endParaRPr lang="zh-TW" altLang="zh-TW" sz="2400" dirty="0">
              <a:solidFill>
                <a:srgbClr val="000000"/>
              </a:solidFill>
            </a:endParaRPr>
          </a:p>
          <a:p>
            <a:endParaRPr lang="zh-TW" altLang="en-US" dirty="0">
              <a:solidFill>
                <a:srgbClr val="F71DE7"/>
              </a:solidFill>
            </a:endParaRPr>
          </a:p>
          <a:p>
            <a:endParaRPr lang="zh-TW" altLang="en-US" dirty="0"/>
          </a:p>
          <a:p>
            <a:endParaRPr lang="zh-TW" altLang="en-US" dirty="0"/>
          </a:p>
        </p:txBody>
      </p:sp>
      <p:sp>
        <p:nvSpPr>
          <p:cNvPr id="4" name="投影片編號版面配置區 3"/>
          <p:cNvSpPr>
            <a:spLocks noGrp="1"/>
          </p:cNvSpPr>
          <p:nvPr>
            <p:ph type="sldNum" sz="quarter" idx="12"/>
          </p:nvPr>
        </p:nvSpPr>
        <p:spPr/>
        <p:txBody>
          <a:bodyPr/>
          <a:lstStyle/>
          <a:p>
            <a:pPr>
              <a:defRPr/>
            </a:pPr>
            <a:fld id="{AD5D16AC-C5BC-499D-A14D-AC8156975861}" type="slidenum">
              <a:rPr lang="en-US" altLang="zh-TW" smtClean="0"/>
              <a:pPr>
                <a:defRPr/>
              </a:pPr>
              <a:t>21</a:t>
            </a:fld>
            <a:endParaRPr lang="en-US" altLang="zh-TW"/>
          </a:p>
        </p:txBody>
      </p:sp>
    </p:spTree>
    <p:extLst>
      <p:ext uri="{BB962C8B-B14F-4D97-AF65-F5344CB8AC3E}">
        <p14:creationId xmlns:p14="http://schemas.microsoft.com/office/powerpoint/2010/main" val="121209111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611560" y="260648"/>
            <a:ext cx="7632848" cy="864096"/>
          </a:xfrm>
        </p:spPr>
        <p:txBody>
          <a:bodyPr/>
          <a:lstStyle/>
          <a:p>
            <a:r>
              <a:rPr lang="zh-TW" altLang="en-US" dirty="0"/>
              <a:t>國科會補助經費（含管理費）不得報支項目</a:t>
            </a:r>
            <a:r>
              <a:rPr lang="en-US" altLang="zh-TW" dirty="0"/>
              <a:t>(§4)</a:t>
            </a:r>
            <a:endParaRPr lang="zh-TW" altLang="en-US" dirty="0"/>
          </a:p>
        </p:txBody>
      </p:sp>
      <p:sp>
        <p:nvSpPr>
          <p:cNvPr id="3" name="內容版面配置區 2"/>
          <p:cNvSpPr>
            <a:spLocks noGrp="1"/>
          </p:cNvSpPr>
          <p:nvPr>
            <p:ph idx="1"/>
          </p:nvPr>
        </p:nvSpPr>
        <p:spPr>
          <a:xfrm>
            <a:off x="611560" y="1124744"/>
            <a:ext cx="8136904" cy="5328592"/>
          </a:xfrm>
        </p:spPr>
        <p:txBody>
          <a:bodyPr/>
          <a:lstStyle/>
          <a:p>
            <a:pPr marL="457200" indent="-457200">
              <a:lnSpc>
                <a:spcPts val="3000"/>
              </a:lnSpc>
              <a:buFont typeface="Wingdings" panose="05000000000000000000" pitchFamily="2" charset="2"/>
              <a:buChar char="Ø"/>
            </a:pPr>
            <a:r>
              <a:rPr lang="zh-TW" altLang="en-US" u="sng" dirty="0">
                <a:solidFill>
                  <a:srgbClr val="F71DE7"/>
                </a:solidFill>
              </a:rPr>
              <a:t>與研究計畫無關之開支或非執行期限內之開支</a:t>
            </a:r>
            <a:r>
              <a:rPr lang="zh-TW" altLang="en-US" dirty="0"/>
              <a:t>。</a:t>
            </a:r>
          </a:p>
          <a:p>
            <a:pPr marL="457200" indent="-457200">
              <a:lnSpc>
                <a:spcPts val="3000"/>
              </a:lnSpc>
              <a:buFont typeface="Wingdings" panose="05000000000000000000" pitchFamily="2" charset="2"/>
              <a:buChar char="Ø"/>
            </a:pPr>
            <a:r>
              <a:rPr lang="zh-TW" altLang="en-US" dirty="0"/>
              <a:t>與國科會補助經費無關之任何墊撥款項。</a:t>
            </a:r>
          </a:p>
          <a:p>
            <a:pPr marL="457200" indent="-457200">
              <a:lnSpc>
                <a:spcPts val="3000"/>
              </a:lnSpc>
              <a:buFont typeface="Wingdings" panose="05000000000000000000" pitchFamily="2" charset="2"/>
              <a:buChar char="Ø"/>
            </a:pPr>
            <a:r>
              <a:rPr lang="zh-TW" altLang="en-US" dirty="0"/>
              <a:t>購買土地或執行機構本身庫存之物資及現有之設備。</a:t>
            </a:r>
          </a:p>
          <a:p>
            <a:pPr marL="457200" indent="-457200">
              <a:lnSpc>
                <a:spcPts val="3000"/>
              </a:lnSpc>
              <a:buFont typeface="Wingdings" panose="05000000000000000000" pitchFamily="2" charset="2"/>
              <a:buChar char="Ø"/>
            </a:pPr>
            <a:r>
              <a:rPr lang="zh-TW" altLang="en-US" u="sng" dirty="0">
                <a:solidFill>
                  <a:srgbClr val="F71DE7"/>
                </a:solidFill>
              </a:rPr>
              <a:t>慰勞或餽贈性質之支出</a:t>
            </a:r>
            <a:r>
              <a:rPr lang="zh-TW" altLang="en-US" dirty="0"/>
              <a:t>。</a:t>
            </a:r>
          </a:p>
          <a:p>
            <a:pPr marL="457200" indent="-457200">
              <a:lnSpc>
                <a:spcPts val="3000"/>
              </a:lnSpc>
              <a:buFont typeface="Wingdings" panose="05000000000000000000" pitchFamily="2" charset="2"/>
              <a:buChar char="Ø"/>
            </a:pPr>
            <a:r>
              <a:rPr lang="zh-TW" altLang="en-US" u="sng" dirty="0">
                <a:solidFill>
                  <a:srgbClr val="F71DE7"/>
                </a:solidFill>
              </a:rPr>
              <a:t>交際應酬費用</a:t>
            </a:r>
            <a:r>
              <a:rPr lang="zh-TW" altLang="en-US" u="sng" dirty="0"/>
              <a:t>（因研究</a:t>
            </a:r>
            <a:r>
              <a:rPr lang="zh-TW" altLang="en-US" u="sng" dirty="0">
                <a:solidFill>
                  <a:srgbClr val="035EE3"/>
                </a:solidFill>
              </a:rPr>
              <a:t>計畫需要召開會議而逾用餐時間所提供之餐點除外</a:t>
            </a:r>
            <a:r>
              <a:rPr lang="zh-TW" altLang="en-US" u="sng" dirty="0"/>
              <a:t>）</a:t>
            </a:r>
            <a:r>
              <a:rPr lang="zh-TW" altLang="en-US" dirty="0"/>
              <a:t>、罰款、贈款、捐款及各種私人用款。</a:t>
            </a:r>
          </a:p>
          <a:p>
            <a:pPr marL="457200" indent="-457200">
              <a:lnSpc>
                <a:spcPts val="3000"/>
              </a:lnSpc>
              <a:buFont typeface="Wingdings" panose="05000000000000000000" pitchFamily="2" charset="2"/>
              <a:buChar char="Ø"/>
            </a:pPr>
            <a:r>
              <a:rPr lang="zh-TW" altLang="en-US" dirty="0"/>
              <a:t>建造購買或租賃房舍車輛、房舍及傢俱之修理維護等。</a:t>
            </a:r>
            <a:r>
              <a:rPr lang="zh-TW" altLang="en-US" dirty="0">
                <a:solidFill>
                  <a:srgbClr val="035EE3"/>
                </a:solidFill>
              </a:rPr>
              <a:t>但為研究計畫需要且符合支出用途者，不在此限</a:t>
            </a:r>
            <a:r>
              <a:rPr lang="zh-TW" altLang="en-US" dirty="0"/>
              <a:t>。</a:t>
            </a:r>
            <a:endParaRPr lang="en-US" altLang="zh-TW" dirty="0"/>
          </a:p>
          <a:p>
            <a:pPr algn="ctr">
              <a:lnSpc>
                <a:spcPts val="3000"/>
              </a:lnSpc>
            </a:pPr>
            <a:r>
              <a:rPr lang="en-US" altLang="zh-TW" sz="2400" dirty="0">
                <a:solidFill>
                  <a:srgbClr val="000000"/>
                </a:solidFill>
              </a:rPr>
              <a:t>(</a:t>
            </a:r>
            <a:r>
              <a:rPr lang="zh-TW" altLang="en-US" sz="2400" dirty="0">
                <a:solidFill>
                  <a:srgbClr val="000000"/>
                </a:solidFill>
              </a:rPr>
              <a:t>國科會補助專題研究計畫經費處理原則</a:t>
            </a:r>
            <a:r>
              <a:rPr lang="en-US" altLang="zh-TW" sz="2400" dirty="0">
                <a:solidFill>
                  <a:srgbClr val="000000"/>
                </a:solidFill>
              </a:rPr>
              <a:t>)</a:t>
            </a:r>
            <a:endParaRPr lang="zh-TW" altLang="en-US" sz="2400" dirty="0"/>
          </a:p>
          <a:p>
            <a:pPr>
              <a:lnSpc>
                <a:spcPts val="3000"/>
              </a:lnSpc>
            </a:pPr>
            <a:endParaRPr lang="zh-TW" altLang="en-US" dirty="0"/>
          </a:p>
          <a:p>
            <a:pPr>
              <a:lnSpc>
                <a:spcPts val="3000"/>
              </a:lnSpc>
            </a:pPr>
            <a:endParaRPr lang="zh-TW" altLang="en-US" dirty="0"/>
          </a:p>
        </p:txBody>
      </p:sp>
      <p:sp>
        <p:nvSpPr>
          <p:cNvPr id="4" name="投影片編號版面配置區 3"/>
          <p:cNvSpPr>
            <a:spLocks noGrp="1"/>
          </p:cNvSpPr>
          <p:nvPr>
            <p:ph type="sldNum" sz="quarter" idx="12"/>
          </p:nvPr>
        </p:nvSpPr>
        <p:spPr/>
        <p:txBody>
          <a:bodyPr/>
          <a:lstStyle/>
          <a:p>
            <a:pPr>
              <a:defRPr/>
            </a:pPr>
            <a:fld id="{AD5D16AC-C5BC-499D-A14D-AC8156975861}" type="slidenum">
              <a:rPr lang="en-US" altLang="zh-TW" smtClean="0"/>
              <a:pPr>
                <a:defRPr/>
              </a:pPr>
              <a:t>22</a:t>
            </a:fld>
            <a:endParaRPr lang="en-US" altLang="zh-TW"/>
          </a:p>
        </p:txBody>
      </p:sp>
    </p:spTree>
    <p:extLst>
      <p:ext uri="{BB962C8B-B14F-4D97-AF65-F5344CB8AC3E}">
        <p14:creationId xmlns:p14="http://schemas.microsoft.com/office/powerpoint/2010/main" val="96032282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539552" y="548680"/>
            <a:ext cx="8136904" cy="864096"/>
          </a:xfrm>
        </p:spPr>
        <p:txBody>
          <a:bodyPr/>
          <a:lstStyle/>
          <a:p>
            <a:r>
              <a:rPr lang="zh-TW" altLang="en-US" dirty="0"/>
              <a:t>業務費中之「耗材、物品、圖書及雜項費用」，是否可報支在國內舉辦之國際性學術研討會報名費？</a:t>
            </a:r>
          </a:p>
        </p:txBody>
      </p:sp>
      <p:sp>
        <p:nvSpPr>
          <p:cNvPr id="3" name="內容版面配置區 2"/>
          <p:cNvSpPr>
            <a:spLocks noGrp="1"/>
          </p:cNvSpPr>
          <p:nvPr>
            <p:ph idx="1"/>
          </p:nvPr>
        </p:nvSpPr>
        <p:spPr>
          <a:xfrm>
            <a:off x="683568" y="1844824"/>
            <a:ext cx="7848872" cy="3672408"/>
          </a:xfrm>
        </p:spPr>
        <p:txBody>
          <a:bodyPr/>
          <a:lstStyle/>
          <a:p>
            <a:pPr marL="457200" indent="-457200">
              <a:spcBef>
                <a:spcPts val="1200"/>
              </a:spcBef>
              <a:spcAft>
                <a:spcPts val="600"/>
              </a:spcAft>
              <a:buFont typeface="Wingdings" panose="05000000000000000000" pitchFamily="2" charset="2"/>
              <a:buChar char="Ø"/>
            </a:pPr>
            <a:r>
              <a:rPr lang="zh-TW" altLang="en-US" dirty="0"/>
              <a:t>出席在</a:t>
            </a:r>
            <a:r>
              <a:rPr lang="zh-TW" altLang="en-US" u="sng" dirty="0">
                <a:solidFill>
                  <a:srgbClr val="FF0000"/>
                </a:solidFill>
              </a:rPr>
              <a:t>國外</a:t>
            </a:r>
            <a:r>
              <a:rPr lang="zh-TW" altLang="en-US" dirty="0">
                <a:solidFill>
                  <a:srgbClr val="035EE3"/>
                </a:solidFill>
              </a:rPr>
              <a:t>舉辦之國際學術會議</a:t>
            </a:r>
            <a:r>
              <a:rPr lang="zh-TW" altLang="en-US" dirty="0"/>
              <a:t>，屬赴國外出差，依國外出差旅費報支要點第十五點規定，</a:t>
            </a:r>
            <a:r>
              <a:rPr lang="zh-TW" altLang="en-US" u="sng" dirty="0"/>
              <a:t>註冊費及報名費屬「出差行政費」，爰由</a:t>
            </a:r>
            <a:r>
              <a:rPr lang="zh-TW" altLang="en-US" u="sng" dirty="0">
                <a:solidFill>
                  <a:srgbClr val="F71DE7"/>
                </a:solidFill>
              </a:rPr>
              <a:t>國外差旅費</a:t>
            </a:r>
            <a:r>
              <a:rPr lang="zh-TW" altLang="en-US" u="sng" dirty="0"/>
              <a:t>項下報支。</a:t>
            </a:r>
            <a:endParaRPr lang="en-US" altLang="zh-TW" u="sng" dirty="0"/>
          </a:p>
          <a:p>
            <a:pPr marL="457200" indent="-457200">
              <a:spcBef>
                <a:spcPts val="1200"/>
              </a:spcBef>
              <a:spcAft>
                <a:spcPts val="600"/>
              </a:spcAft>
              <a:buFont typeface="Wingdings" panose="05000000000000000000" pitchFamily="2" charset="2"/>
              <a:buChar char="Ø"/>
            </a:pPr>
            <a:r>
              <a:rPr lang="zh-TW" altLang="en-US" dirty="0"/>
              <a:t>若在</a:t>
            </a:r>
            <a:r>
              <a:rPr lang="zh-TW" altLang="en-US" u="sng" dirty="0">
                <a:solidFill>
                  <a:srgbClr val="FF0000"/>
                </a:solidFill>
              </a:rPr>
              <a:t>國內</a:t>
            </a:r>
            <a:r>
              <a:rPr lang="zh-TW" altLang="en-US" dirty="0">
                <a:solidFill>
                  <a:srgbClr val="035EE3"/>
                </a:solidFill>
              </a:rPr>
              <a:t>舉辦之國際學術會議</a:t>
            </a:r>
            <a:r>
              <a:rPr lang="zh-TW" altLang="en-US" dirty="0"/>
              <a:t>，無國外差旅費支用問題，故</a:t>
            </a:r>
            <a:r>
              <a:rPr lang="zh-TW" altLang="en-US" u="sng" dirty="0"/>
              <a:t>由</a:t>
            </a:r>
            <a:r>
              <a:rPr lang="zh-TW" altLang="en-US" u="sng" dirty="0">
                <a:solidFill>
                  <a:srgbClr val="F71DE7"/>
                </a:solidFill>
              </a:rPr>
              <a:t>業務費</a:t>
            </a:r>
            <a:r>
              <a:rPr lang="zh-TW" altLang="en-US" u="sng" dirty="0"/>
              <a:t>報支</a:t>
            </a:r>
            <a:r>
              <a:rPr lang="zh-TW" altLang="en-US" dirty="0"/>
              <a:t>。</a:t>
            </a:r>
          </a:p>
        </p:txBody>
      </p:sp>
      <p:sp>
        <p:nvSpPr>
          <p:cNvPr id="6" name="投影片編號版面配置區 5"/>
          <p:cNvSpPr>
            <a:spLocks noGrp="1"/>
          </p:cNvSpPr>
          <p:nvPr>
            <p:ph type="sldNum" sz="quarter" idx="12"/>
          </p:nvPr>
        </p:nvSpPr>
        <p:spPr/>
        <p:txBody>
          <a:bodyPr/>
          <a:lstStyle/>
          <a:p>
            <a:pPr>
              <a:defRPr/>
            </a:pPr>
            <a:fld id="{AD5D16AC-C5BC-499D-A14D-AC8156975861}" type="slidenum">
              <a:rPr lang="en-US" altLang="zh-TW" smtClean="0"/>
              <a:pPr>
                <a:defRPr/>
              </a:pPr>
              <a:t>23</a:t>
            </a:fld>
            <a:endParaRPr lang="en-US" altLang="zh-TW"/>
          </a:p>
        </p:txBody>
      </p:sp>
    </p:spTree>
    <p:extLst>
      <p:ext uri="{BB962C8B-B14F-4D97-AF65-F5344CB8AC3E}">
        <p14:creationId xmlns:p14="http://schemas.microsoft.com/office/powerpoint/2010/main" val="25183451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539552" y="476672"/>
            <a:ext cx="7776864" cy="648072"/>
          </a:xfrm>
        </p:spPr>
        <p:txBody>
          <a:bodyPr/>
          <a:lstStyle/>
          <a:p>
            <a:r>
              <a:rPr lang="en-US" altLang="zh-TW" sz="3200" dirty="0"/>
              <a:t>6</a:t>
            </a:r>
            <a:r>
              <a:rPr lang="zh-TW" altLang="en-US" sz="3200" dirty="0"/>
              <a:t>月畢業後可繼續延聘</a:t>
            </a:r>
            <a:r>
              <a:rPr lang="en-US" altLang="zh-TW" sz="3200" dirty="0"/>
              <a:t>1</a:t>
            </a:r>
            <a:r>
              <a:rPr lang="zh-TW" altLang="en-US" sz="3200" dirty="0"/>
              <a:t>個月至計畫結束？</a:t>
            </a:r>
          </a:p>
        </p:txBody>
      </p:sp>
      <p:sp>
        <p:nvSpPr>
          <p:cNvPr id="3" name="內容版面配置區 2"/>
          <p:cNvSpPr>
            <a:spLocks noGrp="1"/>
          </p:cNvSpPr>
          <p:nvPr>
            <p:ph idx="1"/>
          </p:nvPr>
        </p:nvSpPr>
        <p:spPr>
          <a:xfrm>
            <a:off x="539552" y="1196752"/>
            <a:ext cx="8064896" cy="4536504"/>
          </a:xfrm>
        </p:spPr>
        <p:txBody>
          <a:bodyPr/>
          <a:lstStyle/>
          <a:p>
            <a:pPr marL="457200" indent="-457200">
              <a:buFont typeface="Wingdings" panose="05000000000000000000" pitchFamily="2" charset="2"/>
              <a:buChar char="Ø"/>
            </a:pPr>
            <a:r>
              <a:rPr lang="zh-TW" altLang="en-US" dirty="0"/>
              <a:t>研究生或大專學生於畢業後已無學生身分，無法界定其係參與學習活動，或提供勞務獲取報酬，爰於</a:t>
            </a:r>
            <a:r>
              <a:rPr lang="zh-TW" altLang="en-US" u="sng" dirty="0">
                <a:solidFill>
                  <a:srgbClr val="F71DE7"/>
                </a:solidFill>
              </a:rPr>
              <a:t>畢業後不得</a:t>
            </a:r>
            <a:r>
              <a:rPr lang="zh-TW" altLang="en-US" u="sng" dirty="0"/>
              <a:t>繼續延聘</a:t>
            </a:r>
            <a:r>
              <a:rPr lang="en-US" altLang="zh-TW" u="sng" dirty="0"/>
              <a:t>1</a:t>
            </a:r>
            <a:r>
              <a:rPr lang="zh-TW" altLang="en-US" u="sng" dirty="0"/>
              <a:t>個月至計畫結束。</a:t>
            </a:r>
            <a:endParaRPr lang="en-US" altLang="zh-TW" u="sng" dirty="0"/>
          </a:p>
          <a:p>
            <a:pPr marL="457200" indent="-457200">
              <a:buFont typeface="Wingdings" panose="05000000000000000000" pitchFamily="2" charset="2"/>
              <a:buChar char="Ø"/>
            </a:pPr>
            <a:endParaRPr lang="en-US" altLang="zh-TW" u="sng" dirty="0"/>
          </a:p>
          <a:p>
            <a:r>
              <a:rPr lang="zh-TW" altLang="en-US" dirty="0">
                <a:solidFill>
                  <a:srgbClr val="FF0000"/>
                </a:solidFill>
              </a:rPr>
              <a:t>剛考上碩士或博士班新生，未完成註冊前可否聘為兼任助理並支領酬金</a:t>
            </a:r>
            <a:r>
              <a:rPr lang="en-US" altLang="zh-TW" dirty="0">
                <a:solidFill>
                  <a:srgbClr val="FF0000"/>
                </a:solidFill>
              </a:rPr>
              <a:t>?</a:t>
            </a:r>
          </a:p>
          <a:p>
            <a:pPr marL="457200" indent="-457200">
              <a:buFont typeface="Wingdings" panose="05000000000000000000" pitchFamily="2" charset="2"/>
              <a:buChar char="Ø"/>
            </a:pPr>
            <a:r>
              <a:rPr lang="zh-TW" altLang="en-US" u="sng" dirty="0"/>
              <a:t>研究生新生未完成註冊前無法取得學籍</a:t>
            </a:r>
            <a:r>
              <a:rPr lang="zh-TW" altLang="en-US" dirty="0"/>
              <a:t>，於註冊前難以確認其係參與計畫之學習活動，或提供勞務獲取報酬，</a:t>
            </a:r>
            <a:r>
              <a:rPr lang="zh-TW" altLang="en-US" u="sng" dirty="0">
                <a:solidFill>
                  <a:srgbClr val="F71DE7"/>
                </a:solidFill>
              </a:rPr>
              <a:t>爰不得約用為兼任助理</a:t>
            </a:r>
            <a:r>
              <a:rPr lang="zh-TW" altLang="en-US" dirty="0"/>
              <a:t>。</a:t>
            </a:r>
            <a:endParaRPr lang="en-US" altLang="zh-TW" dirty="0"/>
          </a:p>
          <a:p>
            <a:endParaRPr lang="en-US" altLang="zh-TW" sz="3200" dirty="0">
              <a:solidFill>
                <a:srgbClr val="FF0000"/>
              </a:solidFill>
            </a:endParaRPr>
          </a:p>
          <a:p>
            <a:br>
              <a:rPr lang="en-US" altLang="zh-TW" dirty="0"/>
            </a:br>
            <a:endParaRPr lang="en-US" altLang="zh-TW" u="sng" dirty="0"/>
          </a:p>
        </p:txBody>
      </p:sp>
      <p:sp>
        <p:nvSpPr>
          <p:cNvPr id="4" name="投影片編號版面配置區 3"/>
          <p:cNvSpPr>
            <a:spLocks noGrp="1"/>
          </p:cNvSpPr>
          <p:nvPr>
            <p:ph type="sldNum" sz="quarter" idx="12"/>
          </p:nvPr>
        </p:nvSpPr>
        <p:spPr/>
        <p:txBody>
          <a:bodyPr/>
          <a:lstStyle/>
          <a:p>
            <a:pPr>
              <a:defRPr/>
            </a:pPr>
            <a:fld id="{AD5D16AC-C5BC-499D-A14D-AC8156975861}" type="slidenum">
              <a:rPr lang="en-US" altLang="zh-TW" smtClean="0"/>
              <a:pPr>
                <a:defRPr/>
              </a:pPr>
              <a:t>24</a:t>
            </a:fld>
            <a:endParaRPr lang="en-US" altLang="zh-TW"/>
          </a:p>
        </p:txBody>
      </p:sp>
    </p:spTree>
    <p:extLst>
      <p:ext uri="{BB962C8B-B14F-4D97-AF65-F5344CB8AC3E}">
        <p14:creationId xmlns:p14="http://schemas.microsoft.com/office/powerpoint/2010/main" val="196775708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611560" y="548680"/>
            <a:ext cx="7992888" cy="1080120"/>
          </a:xfrm>
        </p:spPr>
        <p:txBody>
          <a:bodyPr/>
          <a:lstStyle/>
          <a:p>
            <a:r>
              <a:rPr lang="zh-TW" altLang="en-US" dirty="0"/>
              <a:t>執行國科會專題研究計畫所產生之研發成果，有申請及維護專利等相關費用？</a:t>
            </a:r>
          </a:p>
        </p:txBody>
      </p:sp>
      <p:sp>
        <p:nvSpPr>
          <p:cNvPr id="3" name="內容版面配置區 2"/>
          <p:cNvSpPr>
            <a:spLocks noGrp="1"/>
          </p:cNvSpPr>
          <p:nvPr>
            <p:ph idx="1"/>
          </p:nvPr>
        </p:nvSpPr>
        <p:spPr>
          <a:xfrm>
            <a:off x="395536" y="2060848"/>
            <a:ext cx="8136904" cy="3384376"/>
          </a:xfrm>
        </p:spPr>
        <p:txBody>
          <a:bodyPr/>
          <a:lstStyle/>
          <a:p>
            <a:pPr marL="457200" indent="-457200">
              <a:buFont typeface="Wingdings" panose="05000000000000000000" pitchFamily="2" charset="2"/>
              <a:buChar char="Ø"/>
            </a:pPr>
            <a:r>
              <a:rPr lang="zh-TW" altLang="en-US" dirty="0"/>
              <a:t>因執行國科會專題研究計畫所產生之</a:t>
            </a:r>
            <a:r>
              <a:rPr lang="zh-TW" altLang="en-US" dirty="0">
                <a:solidFill>
                  <a:srgbClr val="F71DE7"/>
                </a:solidFill>
              </a:rPr>
              <a:t>研發成果</a:t>
            </a:r>
            <a:r>
              <a:rPr lang="zh-TW" altLang="en-US" dirty="0"/>
              <a:t>，</a:t>
            </a:r>
            <a:r>
              <a:rPr lang="zh-TW" altLang="en-US" u="sng" dirty="0">
                <a:solidFill>
                  <a:srgbClr val="F71DE7"/>
                </a:solidFill>
              </a:rPr>
              <a:t>有申請及維護專利等相關費用需要時</a:t>
            </a:r>
            <a:r>
              <a:rPr lang="zh-TW" altLang="en-US" dirty="0"/>
              <a:t>，自</a:t>
            </a:r>
            <a:r>
              <a:rPr lang="en-US" altLang="zh-TW" dirty="0"/>
              <a:t>108</a:t>
            </a:r>
            <a:r>
              <a:rPr lang="zh-TW" altLang="en-US" dirty="0"/>
              <a:t>年</a:t>
            </a:r>
            <a:r>
              <a:rPr lang="en-US" altLang="zh-TW" dirty="0"/>
              <a:t>7</a:t>
            </a:r>
            <a:r>
              <a:rPr lang="zh-TW" altLang="en-US" dirty="0"/>
              <a:t>月</a:t>
            </a:r>
            <a:r>
              <a:rPr lang="en-US" altLang="zh-TW" dirty="0"/>
              <a:t>2</a:t>
            </a:r>
            <a:r>
              <a:rPr lang="zh-TW" altLang="en-US" dirty="0"/>
              <a:t>日起，如確為國科會補助計畫所衍生之專利費用，得以計畫經費支應。</a:t>
            </a:r>
            <a:endParaRPr lang="zh-TW" altLang="en-US" u="sng" dirty="0"/>
          </a:p>
        </p:txBody>
      </p:sp>
      <p:sp>
        <p:nvSpPr>
          <p:cNvPr id="4" name="投影片編號版面配置區 3"/>
          <p:cNvSpPr>
            <a:spLocks noGrp="1"/>
          </p:cNvSpPr>
          <p:nvPr>
            <p:ph type="sldNum" sz="quarter" idx="12"/>
          </p:nvPr>
        </p:nvSpPr>
        <p:spPr/>
        <p:txBody>
          <a:bodyPr/>
          <a:lstStyle/>
          <a:p>
            <a:pPr>
              <a:defRPr/>
            </a:pPr>
            <a:fld id="{AD5D16AC-C5BC-499D-A14D-AC8156975861}" type="slidenum">
              <a:rPr lang="en-US" altLang="zh-TW" smtClean="0"/>
              <a:pPr>
                <a:defRPr/>
              </a:pPr>
              <a:t>25</a:t>
            </a:fld>
            <a:endParaRPr lang="en-US" altLang="zh-TW"/>
          </a:p>
        </p:txBody>
      </p:sp>
    </p:spTree>
    <p:extLst>
      <p:ext uri="{BB962C8B-B14F-4D97-AF65-F5344CB8AC3E}">
        <p14:creationId xmlns:p14="http://schemas.microsoft.com/office/powerpoint/2010/main" val="17118044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611560" y="476672"/>
            <a:ext cx="7200800" cy="792088"/>
          </a:xfrm>
        </p:spPr>
        <p:txBody>
          <a:bodyPr/>
          <a:lstStyle/>
          <a:p>
            <a:r>
              <a:rPr lang="zh-TW" altLang="en-US" sz="3200" dirty="0"/>
              <a:t>專題研究計畫結報注意事項</a:t>
            </a:r>
            <a:r>
              <a:rPr lang="en-US" altLang="zh-TW" sz="3200" dirty="0"/>
              <a:t>?</a:t>
            </a:r>
            <a:endParaRPr lang="zh-TW" altLang="en-US" sz="3200" dirty="0"/>
          </a:p>
        </p:txBody>
      </p:sp>
      <p:sp>
        <p:nvSpPr>
          <p:cNvPr id="3" name="內容版面配置區 2"/>
          <p:cNvSpPr>
            <a:spLocks noGrp="1"/>
          </p:cNvSpPr>
          <p:nvPr>
            <p:ph idx="1"/>
          </p:nvPr>
        </p:nvSpPr>
        <p:spPr>
          <a:xfrm>
            <a:off x="683568" y="1628800"/>
            <a:ext cx="7848872" cy="3528392"/>
          </a:xfrm>
        </p:spPr>
        <p:txBody>
          <a:bodyPr/>
          <a:lstStyle/>
          <a:p>
            <a:pPr marL="457200" indent="-457200">
              <a:buFont typeface="Wingdings" panose="05000000000000000000" pitchFamily="2" charset="2"/>
              <a:buChar char="Ø"/>
            </a:pPr>
            <a:r>
              <a:rPr lang="zh-TW" altLang="en-US" dirty="0"/>
              <a:t>計畫執行期滿</a:t>
            </a:r>
            <a:r>
              <a:rPr lang="zh-TW" altLang="en-US" dirty="0">
                <a:solidFill>
                  <a:srgbClr val="FF0000"/>
                </a:solidFill>
              </a:rPr>
              <a:t>三個月內</a:t>
            </a:r>
            <a:r>
              <a:rPr lang="zh-TW" altLang="en-US" dirty="0">
                <a:solidFill>
                  <a:srgbClr val="F71DE7"/>
                </a:solidFill>
              </a:rPr>
              <a:t>，</a:t>
            </a:r>
            <a:r>
              <a:rPr lang="zh-TW" altLang="en-US" dirty="0"/>
              <a:t>應辦理經費收支報告表結報。</a:t>
            </a:r>
            <a:r>
              <a:rPr lang="en-US" altLang="zh-TW" dirty="0"/>
              <a:t>(§10)</a:t>
            </a:r>
          </a:p>
          <a:p>
            <a:pPr marL="457200" indent="-457200">
              <a:buFont typeface="Wingdings" panose="05000000000000000000" pitchFamily="2" charset="2"/>
              <a:buChar char="Ø"/>
            </a:pPr>
            <a:r>
              <a:rPr lang="zh-TW" altLang="en-US" dirty="0"/>
              <a:t>經費支用比率 </a:t>
            </a:r>
            <a:r>
              <a:rPr lang="en-US" altLang="zh-TW" dirty="0">
                <a:solidFill>
                  <a:srgbClr val="FF0000"/>
                </a:solidFill>
              </a:rPr>
              <a:t>&lt;</a:t>
            </a:r>
            <a:r>
              <a:rPr lang="zh-TW" altLang="en-US" dirty="0">
                <a:solidFill>
                  <a:srgbClr val="FF0000"/>
                </a:solidFill>
              </a:rPr>
              <a:t> </a:t>
            </a:r>
            <a:r>
              <a:rPr lang="en-US" altLang="zh-TW" dirty="0">
                <a:solidFill>
                  <a:srgbClr val="FF0000"/>
                </a:solidFill>
              </a:rPr>
              <a:t>80%</a:t>
            </a:r>
            <a:r>
              <a:rPr lang="zh-TW" altLang="en-US" dirty="0">
                <a:solidFill>
                  <a:srgbClr val="FF0000"/>
                </a:solidFill>
              </a:rPr>
              <a:t>，</a:t>
            </a:r>
            <a:r>
              <a:rPr lang="zh-TW" altLang="en-US" dirty="0"/>
              <a:t>計畫主持人應於經費收支報告表說明。</a:t>
            </a:r>
            <a:endParaRPr lang="en-US" altLang="zh-TW" dirty="0"/>
          </a:p>
          <a:p>
            <a:endParaRPr lang="en-US" altLang="zh-TW" dirty="0"/>
          </a:p>
          <a:p>
            <a:endParaRPr lang="zh-TW" altLang="en-US" dirty="0"/>
          </a:p>
        </p:txBody>
      </p:sp>
      <p:sp>
        <p:nvSpPr>
          <p:cNvPr id="4" name="投影片編號版面配置區 3"/>
          <p:cNvSpPr>
            <a:spLocks noGrp="1"/>
          </p:cNvSpPr>
          <p:nvPr>
            <p:ph type="sldNum" sz="quarter" idx="12"/>
          </p:nvPr>
        </p:nvSpPr>
        <p:spPr/>
        <p:txBody>
          <a:bodyPr/>
          <a:lstStyle/>
          <a:p>
            <a:pPr>
              <a:defRPr/>
            </a:pPr>
            <a:fld id="{AD5D16AC-C5BC-499D-A14D-AC8156975861}" type="slidenum">
              <a:rPr lang="en-US" altLang="zh-TW" smtClean="0"/>
              <a:pPr>
                <a:defRPr/>
              </a:pPr>
              <a:t>26</a:t>
            </a:fld>
            <a:endParaRPr lang="en-US" altLang="zh-TW"/>
          </a:p>
        </p:txBody>
      </p:sp>
    </p:spTree>
    <p:extLst>
      <p:ext uri="{BB962C8B-B14F-4D97-AF65-F5344CB8AC3E}">
        <p14:creationId xmlns:p14="http://schemas.microsoft.com/office/powerpoint/2010/main" val="91256984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副標題 2"/>
          <p:cNvSpPr>
            <a:spLocks noGrp="1"/>
          </p:cNvSpPr>
          <p:nvPr>
            <p:ph type="subTitle" idx="1"/>
          </p:nvPr>
        </p:nvSpPr>
        <p:spPr>
          <a:xfrm>
            <a:off x="2051720" y="2852936"/>
            <a:ext cx="5184576" cy="792088"/>
          </a:xfrm>
        </p:spPr>
        <p:txBody>
          <a:bodyPr/>
          <a:lstStyle/>
          <a:p>
            <a:r>
              <a:rPr lang="zh-TW" altLang="en-US" sz="4400" b="1" dirty="0">
                <a:solidFill>
                  <a:srgbClr val="F71DE7"/>
                </a:solidFill>
              </a:rPr>
              <a:t>參、農業部計畫</a:t>
            </a:r>
            <a:endParaRPr lang="en-US" altLang="zh-TW" sz="4400" b="1" dirty="0">
              <a:solidFill>
                <a:srgbClr val="F71DE7"/>
              </a:solidFill>
            </a:endParaRPr>
          </a:p>
        </p:txBody>
      </p:sp>
      <p:sp>
        <p:nvSpPr>
          <p:cNvPr id="4" name="投影片編號版面配置區 3"/>
          <p:cNvSpPr>
            <a:spLocks noGrp="1"/>
          </p:cNvSpPr>
          <p:nvPr>
            <p:ph type="sldNum" sz="quarter" idx="4"/>
          </p:nvPr>
        </p:nvSpPr>
        <p:spPr/>
        <p:txBody>
          <a:bodyPr/>
          <a:lstStyle/>
          <a:p>
            <a:fld id="{2F7EB6CB-33BE-4801-AB38-4E53BC7E4E50}" type="slidenum">
              <a:rPr lang="en-US" altLang="zh-TW" smtClean="0"/>
              <a:pPr/>
              <a:t>27</a:t>
            </a:fld>
            <a:endParaRPr lang="en-US" altLang="zh-TW"/>
          </a:p>
        </p:txBody>
      </p:sp>
    </p:spTree>
    <p:extLst>
      <p:ext uri="{BB962C8B-B14F-4D97-AF65-F5344CB8AC3E}">
        <p14:creationId xmlns:p14="http://schemas.microsoft.com/office/powerpoint/2010/main" val="20433812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標題 2"/>
          <p:cNvSpPr>
            <a:spLocks noGrp="1"/>
          </p:cNvSpPr>
          <p:nvPr>
            <p:ph type="title"/>
          </p:nvPr>
        </p:nvSpPr>
        <p:spPr/>
        <p:txBody>
          <a:bodyPr/>
          <a:lstStyle/>
          <a:p>
            <a:r>
              <a:rPr lang="zh-TW" altLang="en-US" sz="3600" dirty="0"/>
              <a:t>農業部計畫經費處理作業規定</a:t>
            </a:r>
          </a:p>
        </p:txBody>
      </p:sp>
      <p:sp>
        <p:nvSpPr>
          <p:cNvPr id="4" name="內容版面配置區 3"/>
          <p:cNvSpPr>
            <a:spLocks noGrp="1"/>
          </p:cNvSpPr>
          <p:nvPr>
            <p:ph idx="1"/>
          </p:nvPr>
        </p:nvSpPr>
        <p:spPr/>
        <p:txBody>
          <a:bodyPr/>
          <a:lstStyle/>
          <a:p>
            <a:pPr marL="457200" indent="-457200">
              <a:buFont typeface="Wingdings" panose="05000000000000000000" pitchFamily="2" charset="2"/>
              <a:buChar char="Ø"/>
            </a:pPr>
            <a:r>
              <a:rPr lang="zh-TW" altLang="en-US" dirty="0"/>
              <a:t>本規定登載於「農業部全球資訊服務網」</a:t>
            </a:r>
            <a:r>
              <a:rPr lang="en-US" altLang="zh-TW" dirty="0"/>
              <a:t>【</a:t>
            </a:r>
            <a:r>
              <a:rPr lang="zh-TW" altLang="en-US" dirty="0"/>
              <a:t>首頁／資訊與服務</a:t>
            </a:r>
            <a:r>
              <a:rPr lang="en-US" altLang="zh-TW" dirty="0"/>
              <a:t>/</a:t>
            </a:r>
            <a:r>
              <a:rPr lang="zh-TW" altLang="en-US" dirty="0"/>
              <a:t>計畫研提／農業部主管計畫經費處理手冊</a:t>
            </a:r>
            <a:r>
              <a:rPr lang="en-US" altLang="zh-TW" dirty="0"/>
              <a:t>】</a:t>
            </a:r>
            <a:r>
              <a:rPr lang="zh-TW" altLang="en-US" dirty="0"/>
              <a:t>。</a:t>
            </a:r>
            <a:r>
              <a:rPr lang="en-US" altLang="zh-TW" dirty="0"/>
              <a:t>(§1)</a:t>
            </a:r>
          </a:p>
          <a:p>
            <a:pPr marL="457200" indent="-457200">
              <a:buFont typeface="Wingdings" panose="05000000000000000000" pitchFamily="2" charset="2"/>
              <a:buChar char="Ø"/>
            </a:pPr>
            <a:r>
              <a:rPr lang="zh-TW" altLang="en-US" dirty="0"/>
              <a:t>計畫執行單位所提計畫為統籌計畫或該計畫項下之個別細部計畫，其補助費及委辦費僅得擇一編列。</a:t>
            </a:r>
            <a:r>
              <a:rPr lang="en-US" altLang="zh-TW" dirty="0"/>
              <a:t>(§6)</a:t>
            </a:r>
          </a:p>
          <a:p>
            <a:pPr marL="457200" indent="-457200">
              <a:buFont typeface="Wingdings" panose="05000000000000000000" pitchFamily="2" charset="2"/>
              <a:buChar char="Ø"/>
            </a:pPr>
            <a:r>
              <a:rPr lang="zh-TW" altLang="en-US" dirty="0"/>
              <a:t>計畫執行單位除小額零用金外，應以匯款或簽發支票方式直接撥付受款人，不得代領轉發。</a:t>
            </a:r>
            <a:r>
              <a:rPr lang="en-US" altLang="zh-TW" dirty="0"/>
              <a:t>(§10)</a:t>
            </a:r>
          </a:p>
          <a:p>
            <a:pPr marL="457200" indent="-457200">
              <a:buFont typeface="Wingdings" panose="05000000000000000000" pitchFamily="2" charset="2"/>
              <a:buChar char="Ø"/>
            </a:pPr>
            <a:endParaRPr lang="zh-TW" altLang="en-US" dirty="0"/>
          </a:p>
          <a:p>
            <a:endParaRPr lang="zh-TW" altLang="en-US" dirty="0"/>
          </a:p>
        </p:txBody>
      </p:sp>
      <p:sp>
        <p:nvSpPr>
          <p:cNvPr id="5" name="投影片編號版面配置區 4"/>
          <p:cNvSpPr>
            <a:spLocks noGrp="1"/>
          </p:cNvSpPr>
          <p:nvPr>
            <p:ph type="sldNum" sz="quarter" idx="12"/>
          </p:nvPr>
        </p:nvSpPr>
        <p:spPr/>
        <p:txBody>
          <a:bodyPr/>
          <a:lstStyle/>
          <a:p>
            <a:pPr>
              <a:defRPr/>
            </a:pPr>
            <a:fld id="{F4EF4F6D-9B35-44AF-A869-079BA83D171A}" type="slidenum">
              <a:rPr lang="en-US" altLang="zh-TW" smtClean="0"/>
              <a:pPr>
                <a:defRPr/>
              </a:pPr>
              <a:t>28</a:t>
            </a:fld>
            <a:endParaRPr lang="en-US" altLang="zh-TW" dirty="0"/>
          </a:p>
        </p:txBody>
      </p:sp>
    </p:spTree>
    <p:extLst>
      <p:ext uri="{BB962C8B-B14F-4D97-AF65-F5344CB8AC3E}">
        <p14:creationId xmlns:p14="http://schemas.microsoft.com/office/powerpoint/2010/main" val="407489070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標題 2"/>
          <p:cNvSpPr>
            <a:spLocks noGrp="1"/>
          </p:cNvSpPr>
          <p:nvPr>
            <p:ph type="title"/>
          </p:nvPr>
        </p:nvSpPr>
        <p:spPr>
          <a:xfrm>
            <a:off x="683568" y="579438"/>
            <a:ext cx="7776864" cy="977354"/>
          </a:xfrm>
        </p:spPr>
        <p:txBody>
          <a:bodyPr/>
          <a:lstStyle/>
          <a:p>
            <a:r>
              <a:rPr lang="zh-TW" altLang="en-US" dirty="0">
                <a:solidFill>
                  <a:srgbClr val="F71DE7"/>
                </a:solidFill>
              </a:rPr>
              <a:t>農業科技研究發展計畫預算變更及經費流用</a:t>
            </a:r>
            <a:endParaRPr lang="zh-TW" altLang="en-US" dirty="0"/>
          </a:p>
        </p:txBody>
      </p:sp>
      <p:sp>
        <p:nvSpPr>
          <p:cNvPr id="4" name="內容版面配置區 3"/>
          <p:cNvSpPr>
            <a:spLocks noGrp="1"/>
          </p:cNvSpPr>
          <p:nvPr>
            <p:ph idx="1"/>
          </p:nvPr>
        </p:nvSpPr>
        <p:spPr>
          <a:xfrm>
            <a:off x="611560" y="1628800"/>
            <a:ext cx="8136904" cy="4248472"/>
          </a:xfrm>
        </p:spPr>
        <p:txBody>
          <a:bodyPr/>
          <a:lstStyle/>
          <a:p>
            <a:pPr marL="457200" indent="-457200">
              <a:buFont typeface="Wingdings" panose="05000000000000000000" pitchFamily="2" charset="2"/>
              <a:buChar char="Ø"/>
            </a:pPr>
            <a:r>
              <a:rPr lang="zh-TW" altLang="en-US" dirty="0"/>
              <a:t>原未核定補助項目（業務費、研究設備費、國外差旅費），應先報經農業部同意後增列，所需經費由其他補助項目流用。</a:t>
            </a:r>
            <a:r>
              <a:rPr lang="zh-TW" altLang="en-US" dirty="0">
                <a:solidFill>
                  <a:srgbClr val="7030A0"/>
                </a:solidFill>
              </a:rPr>
              <a:t>增列研究設備費在</a:t>
            </a:r>
            <a:r>
              <a:rPr lang="en-US" altLang="zh-TW" dirty="0">
                <a:solidFill>
                  <a:srgbClr val="7030A0"/>
                </a:solidFill>
              </a:rPr>
              <a:t>5</a:t>
            </a:r>
            <a:r>
              <a:rPr lang="zh-TW" altLang="en-US" dirty="0">
                <a:solidFill>
                  <a:srgbClr val="7030A0"/>
                </a:solidFill>
              </a:rPr>
              <a:t>萬元以下者，得依校內行政程序辦理。</a:t>
            </a:r>
            <a:r>
              <a:rPr lang="en-US" altLang="zh-TW" dirty="0"/>
              <a:t>(§12)</a:t>
            </a:r>
            <a:endParaRPr lang="en-US" altLang="zh-TW" dirty="0">
              <a:solidFill>
                <a:srgbClr val="7030A0"/>
              </a:solidFill>
            </a:endParaRPr>
          </a:p>
          <a:p>
            <a:pPr marL="457200" indent="-457200">
              <a:buFont typeface="Wingdings" panose="05000000000000000000" pitchFamily="2" charset="2"/>
              <a:buChar char="Ø"/>
            </a:pPr>
            <a:r>
              <a:rPr lang="zh-TW" altLang="en-US" dirty="0"/>
              <a:t>同一補助項目的各支出用途別逕依校內行政程序辦理變更，所需經費於該補助項目項下調整。</a:t>
            </a:r>
            <a:r>
              <a:rPr lang="zh-TW" altLang="en-US" dirty="0">
                <a:solidFill>
                  <a:srgbClr val="7030A0"/>
                </a:solidFill>
              </a:rPr>
              <a:t>但計畫內核有博士後研究人員費用者，不得調整至其他用途。</a:t>
            </a:r>
            <a:r>
              <a:rPr lang="zh-TW" altLang="en-US" dirty="0"/>
              <a:t>研究設備費變更單價達</a:t>
            </a:r>
            <a:r>
              <a:rPr lang="en-US" altLang="zh-TW" dirty="0"/>
              <a:t>50</a:t>
            </a:r>
            <a:r>
              <a:rPr lang="zh-TW" altLang="en-US" dirty="0"/>
              <a:t>萬元以上者，應函知農業部備查。</a:t>
            </a:r>
            <a:r>
              <a:rPr lang="en-US" altLang="zh-TW" dirty="0"/>
              <a:t>(§12)</a:t>
            </a:r>
            <a:endParaRPr lang="en-US" altLang="zh-TW" dirty="0">
              <a:solidFill>
                <a:srgbClr val="7030A0"/>
              </a:solidFill>
            </a:endParaRPr>
          </a:p>
          <a:p>
            <a:pPr marL="457200" indent="-457200">
              <a:buFont typeface="Wingdings" panose="05000000000000000000" pitchFamily="2" charset="2"/>
              <a:buChar char="Ø"/>
            </a:pPr>
            <a:endParaRPr lang="en-US" altLang="zh-TW" dirty="0">
              <a:solidFill>
                <a:srgbClr val="7030A0"/>
              </a:solidFill>
            </a:endParaRPr>
          </a:p>
          <a:p>
            <a:endParaRPr lang="en-US" altLang="zh-TW" dirty="0">
              <a:solidFill>
                <a:srgbClr val="7030A0"/>
              </a:solidFill>
            </a:endParaRPr>
          </a:p>
        </p:txBody>
      </p:sp>
      <p:sp>
        <p:nvSpPr>
          <p:cNvPr id="5" name="投影片編號版面配置區 4"/>
          <p:cNvSpPr>
            <a:spLocks noGrp="1"/>
          </p:cNvSpPr>
          <p:nvPr>
            <p:ph type="sldNum" sz="quarter" idx="12"/>
          </p:nvPr>
        </p:nvSpPr>
        <p:spPr/>
        <p:txBody>
          <a:bodyPr/>
          <a:lstStyle/>
          <a:p>
            <a:pPr>
              <a:defRPr/>
            </a:pPr>
            <a:fld id="{F4EF4F6D-9B35-44AF-A869-079BA83D171A}" type="slidenum">
              <a:rPr lang="en-US" altLang="zh-TW" smtClean="0"/>
              <a:pPr>
                <a:defRPr/>
              </a:pPr>
              <a:t>29</a:t>
            </a:fld>
            <a:endParaRPr lang="en-US" altLang="zh-TW"/>
          </a:p>
        </p:txBody>
      </p:sp>
    </p:spTree>
    <p:extLst>
      <p:ext uri="{BB962C8B-B14F-4D97-AF65-F5344CB8AC3E}">
        <p14:creationId xmlns:p14="http://schemas.microsoft.com/office/powerpoint/2010/main" val="13442500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副標題 3"/>
          <p:cNvSpPr>
            <a:spLocks noGrp="1"/>
          </p:cNvSpPr>
          <p:nvPr>
            <p:ph type="subTitle" idx="1"/>
          </p:nvPr>
        </p:nvSpPr>
        <p:spPr>
          <a:xfrm>
            <a:off x="1907704" y="2996952"/>
            <a:ext cx="5112568" cy="720080"/>
          </a:xfrm>
        </p:spPr>
        <p:txBody>
          <a:bodyPr/>
          <a:lstStyle/>
          <a:p>
            <a:r>
              <a:rPr lang="zh-TW" altLang="en-US" sz="4400" b="1" dirty="0">
                <a:solidFill>
                  <a:srgbClr val="F71DE7"/>
                </a:solidFill>
              </a:rPr>
              <a:t>壹</a:t>
            </a:r>
            <a:r>
              <a:rPr lang="zh-TW" altLang="en-US" sz="4400" b="1" dirty="0">
                <a:solidFill>
                  <a:srgbClr val="F71DE7"/>
                </a:solidFill>
                <a:effectLst/>
              </a:rPr>
              <a:t>、教育部計畫</a:t>
            </a:r>
          </a:p>
        </p:txBody>
      </p:sp>
      <p:sp>
        <p:nvSpPr>
          <p:cNvPr id="2" name="投影片編號版面配置區 1"/>
          <p:cNvSpPr>
            <a:spLocks noGrp="1"/>
          </p:cNvSpPr>
          <p:nvPr>
            <p:ph type="sldNum" sz="quarter" idx="4"/>
          </p:nvPr>
        </p:nvSpPr>
        <p:spPr/>
        <p:txBody>
          <a:bodyPr/>
          <a:lstStyle/>
          <a:p>
            <a:fld id="{2F7EB6CB-33BE-4801-AB38-4E53BC7E4E50}" type="slidenum">
              <a:rPr lang="en-US" altLang="zh-TW" smtClean="0"/>
              <a:pPr/>
              <a:t>3</a:t>
            </a:fld>
            <a:endParaRPr lang="en-US" altLang="zh-TW"/>
          </a:p>
        </p:txBody>
      </p:sp>
    </p:spTree>
    <p:extLst>
      <p:ext uri="{BB962C8B-B14F-4D97-AF65-F5344CB8AC3E}">
        <p14:creationId xmlns:p14="http://schemas.microsoft.com/office/powerpoint/2010/main" val="89286054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標題 2"/>
          <p:cNvSpPr>
            <a:spLocks noGrp="1"/>
          </p:cNvSpPr>
          <p:nvPr>
            <p:ph type="title"/>
          </p:nvPr>
        </p:nvSpPr>
        <p:spPr>
          <a:xfrm>
            <a:off x="683568" y="579438"/>
            <a:ext cx="7776864" cy="905346"/>
          </a:xfrm>
        </p:spPr>
        <p:txBody>
          <a:bodyPr/>
          <a:lstStyle/>
          <a:p>
            <a:r>
              <a:rPr lang="zh-TW" altLang="en-US" dirty="0">
                <a:solidFill>
                  <a:srgbClr val="F71DE7"/>
                </a:solidFill>
              </a:rPr>
              <a:t>農業科技研究發展計畫預算變更及經費流用</a:t>
            </a:r>
            <a:endParaRPr lang="zh-TW" altLang="en-US" dirty="0"/>
          </a:p>
        </p:txBody>
      </p:sp>
      <p:sp>
        <p:nvSpPr>
          <p:cNvPr id="4" name="內容版面配置區 3"/>
          <p:cNvSpPr>
            <a:spLocks noGrp="1"/>
          </p:cNvSpPr>
          <p:nvPr>
            <p:ph idx="1"/>
          </p:nvPr>
        </p:nvSpPr>
        <p:spPr>
          <a:xfrm>
            <a:off x="683568" y="1556792"/>
            <a:ext cx="7848872" cy="4392488"/>
          </a:xfrm>
        </p:spPr>
        <p:txBody>
          <a:bodyPr/>
          <a:lstStyle/>
          <a:p>
            <a:pPr marL="457200" indent="-457200">
              <a:buFont typeface="Wingdings" panose="05000000000000000000" pitchFamily="2" charset="2"/>
              <a:buChar char="Ø"/>
            </a:pPr>
            <a:r>
              <a:rPr lang="zh-TW" altLang="en-US" dirty="0"/>
              <a:t>計畫未核有「補助 </a:t>
            </a:r>
            <a:r>
              <a:rPr lang="en-US" altLang="zh-TW" dirty="0"/>
              <a:t>- </a:t>
            </a:r>
            <a:r>
              <a:rPr lang="zh-TW" altLang="en-US" dirty="0"/>
              <a:t>經常門」及「補助 </a:t>
            </a:r>
            <a:r>
              <a:rPr lang="en-US" altLang="zh-TW" dirty="0"/>
              <a:t>- </a:t>
            </a:r>
            <a:r>
              <a:rPr lang="zh-TW" altLang="en-US" dirty="0"/>
              <a:t>資本門」者，應先報經農業部同意才可以支用；有賸餘也應先報經農業部同意，才可調整至其他用途。</a:t>
            </a:r>
            <a:r>
              <a:rPr lang="en-US" altLang="zh-TW" dirty="0"/>
              <a:t>(§12)</a:t>
            </a:r>
          </a:p>
          <a:p>
            <a:pPr marL="457200" indent="-457200">
              <a:buFont typeface="Wingdings" panose="05000000000000000000" pitchFamily="2" charset="2"/>
              <a:buChar char="Ø"/>
            </a:pPr>
            <a:r>
              <a:rPr lang="zh-TW" altLang="en-US" dirty="0"/>
              <a:t>補助項目互相流用，累計流出及流入均未超過該項目原核定金額</a:t>
            </a:r>
            <a:r>
              <a:rPr lang="en-US" altLang="zh-TW" dirty="0"/>
              <a:t>50%</a:t>
            </a:r>
            <a:r>
              <a:rPr lang="zh-TW" altLang="en-US" dirty="0"/>
              <a:t>，得依內部行政程序辦理；超過</a:t>
            </a:r>
            <a:r>
              <a:rPr lang="en-US" altLang="zh-TW" dirty="0"/>
              <a:t>50%</a:t>
            </a:r>
            <a:r>
              <a:rPr lang="zh-TW" altLang="en-US" dirty="0"/>
              <a:t>，應事先報經農業部同意，始得流用。研究設備費流入後</a:t>
            </a:r>
            <a:r>
              <a:rPr lang="en-US" altLang="zh-TW" dirty="0"/>
              <a:t>5</a:t>
            </a:r>
            <a:r>
              <a:rPr lang="zh-TW" altLang="en-US" dirty="0"/>
              <a:t>萬元以下，得依內部行政程序辦理。</a:t>
            </a:r>
            <a:r>
              <a:rPr lang="en-US" altLang="zh-TW" dirty="0"/>
              <a:t>(§12)</a:t>
            </a:r>
            <a:endParaRPr lang="zh-TW" altLang="en-US" dirty="0"/>
          </a:p>
          <a:p>
            <a:pPr marL="457200" indent="-457200">
              <a:buFont typeface="Wingdings" panose="05000000000000000000" pitchFamily="2" charset="2"/>
              <a:buChar char="Ø"/>
            </a:pPr>
            <a:endParaRPr lang="en-US" altLang="zh-TW" dirty="0"/>
          </a:p>
          <a:p>
            <a:pPr marL="457200" indent="-457200">
              <a:buFont typeface="Wingdings" panose="05000000000000000000" pitchFamily="2" charset="2"/>
              <a:buChar char="Ø"/>
            </a:pPr>
            <a:endParaRPr lang="en-US" altLang="zh-TW" dirty="0"/>
          </a:p>
          <a:p>
            <a:pPr marL="457200" indent="-457200">
              <a:buFont typeface="Wingdings" panose="05000000000000000000" pitchFamily="2" charset="2"/>
              <a:buChar char="Ø"/>
            </a:pPr>
            <a:endParaRPr lang="zh-TW" altLang="en-US" dirty="0"/>
          </a:p>
        </p:txBody>
      </p:sp>
      <p:sp>
        <p:nvSpPr>
          <p:cNvPr id="5" name="投影片編號版面配置區 4"/>
          <p:cNvSpPr>
            <a:spLocks noGrp="1"/>
          </p:cNvSpPr>
          <p:nvPr>
            <p:ph type="sldNum" sz="quarter" idx="12"/>
          </p:nvPr>
        </p:nvSpPr>
        <p:spPr/>
        <p:txBody>
          <a:bodyPr/>
          <a:lstStyle/>
          <a:p>
            <a:pPr>
              <a:defRPr/>
            </a:pPr>
            <a:fld id="{F4EF4F6D-9B35-44AF-A869-079BA83D171A}" type="slidenum">
              <a:rPr lang="en-US" altLang="zh-TW" smtClean="0"/>
              <a:pPr>
                <a:defRPr/>
              </a:pPr>
              <a:t>30</a:t>
            </a:fld>
            <a:endParaRPr lang="en-US" altLang="zh-TW"/>
          </a:p>
        </p:txBody>
      </p:sp>
    </p:spTree>
    <p:extLst>
      <p:ext uri="{BB962C8B-B14F-4D97-AF65-F5344CB8AC3E}">
        <p14:creationId xmlns:p14="http://schemas.microsoft.com/office/powerpoint/2010/main" val="242735580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579438"/>
            <a:ext cx="8229600" cy="977354"/>
          </a:xfrm>
        </p:spPr>
        <p:txBody>
          <a:bodyPr/>
          <a:lstStyle/>
          <a:p>
            <a:r>
              <a:rPr lang="zh-TW" altLang="en-US" dirty="0">
                <a:solidFill>
                  <a:srgbClr val="F71DE7"/>
                </a:solidFill>
              </a:rPr>
              <a:t>農業科技研究發展計畫預算變更及經費流用</a:t>
            </a:r>
            <a:endParaRPr lang="zh-TW" altLang="en-US" dirty="0"/>
          </a:p>
        </p:txBody>
      </p:sp>
      <p:sp>
        <p:nvSpPr>
          <p:cNvPr id="3" name="內容版面配置區 2"/>
          <p:cNvSpPr>
            <a:spLocks noGrp="1"/>
          </p:cNvSpPr>
          <p:nvPr>
            <p:ph idx="1"/>
          </p:nvPr>
        </p:nvSpPr>
        <p:spPr>
          <a:xfrm>
            <a:off x="683568" y="1412776"/>
            <a:ext cx="7848872" cy="4536504"/>
          </a:xfrm>
        </p:spPr>
        <p:txBody>
          <a:bodyPr/>
          <a:lstStyle/>
          <a:p>
            <a:pPr marL="457200" indent="-457200">
              <a:buFont typeface="Wingdings" panose="05000000000000000000" pitchFamily="2" charset="2"/>
              <a:buChar char="Ø"/>
            </a:pPr>
            <a:r>
              <a:rPr lang="zh-TW" altLang="zh-TW" dirty="0"/>
              <a:t>任一補助項目與其他補助項目互相流用</a:t>
            </a:r>
            <a:r>
              <a:rPr lang="en-US" altLang="zh-TW" dirty="0"/>
              <a:t>1.</a:t>
            </a:r>
            <a:r>
              <a:rPr lang="zh-TW" altLang="zh-TW" dirty="0"/>
              <a:t>流出及流入均未超過原核定金額</a:t>
            </a:r>
            <a:r>
              <a:rPr lang="en-US" altLang="zh-TW" dirty="0"/>
              <a:t>50%</a:t>
            </a:r>
            <a:r>
              <a:rPr lang="zh-TW" altLang="zh-TW" dirty="0"/>
              <a:t>，得依內部行政程序辦理。</a:t>
            </a:r>
            <a:r>
              <a:rPr lang="en-US" altLang="zh-TW" dirty="0"/>
              <a:t>2.</a:t>
            </a:r>
            <a:r>
              <a:rPr lang="zh-TW" altLang="zh-TW" dirty="0"/>
              <a:t>任一項累計流出或流入占該項目原核定金額</a:t>
            </a:r>
            <a:r>
              <a:rPr lang="en-US" altLang="zh-TW" dirty="0"/>
              <a:t>50%</a:t>
            </a:r>
            <a:r>
              <a:rPr lang="zh-TW" altLang="zh-TW" dirty="0"/>
              <a:t>以上者，應先報經</a:t>
            </a:r>
            <a:r>
              <a:rPr lang="zh-TW" altLang="en-US" dirty="0"/>
              <a:t>農業部</a:t>
            </a:r>
            <a:r>
              <a:rPr lang="zh-TW" altLang="zh-TW" dirty="0"/>
              <a:t>同意，始得流用。但研究設備費流入後總額在新臺幣五萬元以下者，得依內部行政程序辦理。</a:t>
            </a:r>
            <a:endParaRPr lang="en-US" altLang="zh-TW" dirty="0"/>
          </a:p>
          <a:p>
            <a:pPr marL="457200" indent="-457200">
              <a:buFont typeface="Wingdings" panose="05000000000000000000" pitchFamily="2" charset="2"/>
              <a:buChar char="Ø"/>
            </a:pPr>
            <a:r>
              <a:rPr lang="zh-TW" altLang="en-US" dirty="0"/>
              <a:t>辦理變更或經費流用之支出用途及經費相關文件，併附於各計畫原始憑證，以備查核。</a:t>
            </a:r>
            <a:endParaRPr lang="en-US" altLang="zh-TW" dirty="0"/>
          </a:p>
          <a:p>
            <a:pPr marL="457200" indent="-457200">
              <a:buFont typeface="Wingdings" panose="05000000000000000000" pitchFamily="2" charset="2"/>
              <a:buChar char="Ø"/>
            </a:pPr>
            <a:r>
              <a:rPr lang="zh-TW" altLang="en-US" dirty="0"/>
              <a:t>管理費不得自其他補助項目流入。</a:t>
            </a:r>
            <a:endParaRPr lang="en-US" altLang="zh-TW" dirty="0"/>
          </a:p>
          <a:p>
            <a:pPr marL="457200" indent="-457200">
              <a:buFont typeface="Wingdings" panose="05000000000000000000" pitchFamily="2" charset="2"/>
              <a:buChar char="Ø"/>
            </a:pPr>
            <a:r>
              <a:rPr lang="zh-TW" altLang="en-US" dirty="0">
                <a:solidFill>
                  <a:srgbClr val="7030A0"/>
                </a:solidFill>
              </a:rPr>
              <a:t>計畫辦理變更或流用的要件：執行期間經檢討確為計畫需要</a:t>
            </a:r>
            <a:endParaRPr lang="en-US" altLang="zh-TW" dirty="0">
              <a:solidFill>
                <a:srgbClr val="7030A0"/>
              </a:solidFill>
            </a:endParaRPr>
          </a:p>
          <a:p>
            <a:pPr marL="457200" indent="-457200">
              <a:buFont typeface="Wingdings" panose="05000000000000000000" pitchFamily="2" charset="2"/>
              <a:buChar char="Ø"/>
            </a:pPr>
            <a:endParaRPr lang="en-US" altLang="zh-TW" dirty="0"/>
          </a:p>
          <a:p>
            <a:pPr marL="457200" indent="-457200">
              <a:buFont typeface="Wingdings" panose="05000000000000000000" pitchFamily="2" charset="2"/>
              <a:buChar char="Ø"/>
            </a:pPr>
            <a:endParaRPr lang="en-US" altLang="zh-TW" dirty="0"/>
          </a:p>
        </p:txBody>
      </p:sp>
      <p:sp>
        <p:nvSpPr>
          <p:cNvPr id="5" name="投影片編號版面配置區 4"/>
          <p:cNvSpPr>
            <a:spLocks noGrp="1"/>
          </p:cNvSpPr>
          <p:nvPr>
            <p:ph type="sldNum" sz="quarter" idx="12"/>
          </p:nvPr>
        </p:nvSpPr>
        <p:spPr/>
        <p:txBody>
          <a:bodyPr/>
          <a:lstStyle/>
          <a:p>
            <a:pPr>
              <a:defRPr/>
            </a:pPr>
            <a:fld id="{AD5D16AC-C5BC-499D-A14D-AC8156975861}" type="slidenum">
              <a:rPr lang="en-US" altLang="zh-TW" smtClean="0"/>
              <a:pPr>
                <a:defRPr/>
              </a:pPr>
              <a:t>31</a:t>
            </a:fld>
            <a:endParaRPr lang="en-US" altLang="zh-TW"/>
          </a:p>
        </p:txBody>
      </p:sp>
    </p:spTree>
    <p:extLst>
      <p:ext uri="{BB962C8B-B14F-4D97-AF65-F5344CB8AC3E}">
        <p14:creationId xmlns:p14="http://schemas.microsoft.com/office/powerpoint/2010/main" val="100968032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579438"/>
            <a:ext cx="8229600" cy="977354"/>
          </a:xfrm>
        </p:spPr>
        <p:txBody>
          <a:bodyPr/>
          <a:lstStyle/>
          <a:p>
            <a:r>
              <a:rPr lang="zh-TW" altLang="en-US" dirty="0">
                <a:solidFill>
                  <a:srgbClr val="F71DE7"/>
                </a:solidFill>
              </a:rPr>
              <a:t>其餘計畫預算變更及經費流用</a:t>
            </a:r>
            <a:endParaRPr lang="zh-TW" altLang="en-US" dirty="0"/>
          </a:p>
        </p:txBody>
      </p:sp>
      <p:sp>
        <p:nvSpPr>
          <p:cNvPr id="3" name="內容版面配置區 2"/>
          <p:cNvSpPr>
            <a:spLocks noGrp="1"/>
          </p:cNvSpPr>
          <p:nvPr>
            <p:ph idx="1"/>
          </p:nvPr>
        </p:nvSpPr>
        <p:spPr>
          <a:xfrm>
            <a:off x="683568" y="1772816"/>
            <a:ext cx="7848872" cy="4176464"/>
          </a:xfrm>
        </p:spPr>
        <p:txBody>
          <a:bodyPr/>
          <a:lstStyle/>
          <a:p>
            <a:pPr marL="457200" indent="-457200">
              <a:buFont typeface="Wingdings" panose="05000000000000000000" pitchFamily="2" charset="2"/>
              <a:buChar char="Ø"/>
            </a:pPr>
            <a:r>
              <a:rPr lang="zh-TW" altLang="en-US" dirty="0"/>
              <a:t>計畫執行期間，各一級用途別科目間須流用者，除人事費外，其餘流入或流出之數額未超過原預算數額百分之二十者，得由計畫執行單位自行核定。但資本門不得流為經常門。</a:t>
            </a:r>
            <a:r>
              <a:rPr lang="en-US" altLang="zh-TW" dirty="0"/>
              <a:t>(§13)</a:t>
            </a:r>
          </a:p>
          <a:p>
            <a:pPr marL="457200" indent="-457200">
              <a:buFont typeface="Wingdings" panose="05000000000000000000" pitchFamily="2" charset="2"/>
              <a:buChar char="Ø"/>
            </a:pPr>
            <a:r>
              <a:rPr lang="zh-TW" altLang="en-US" dirty="0"/>
              <a:t>前款人事費除因政府規定基準調整增加而有不敷者，得自其他科目流入外，不得自其他科目流入，有賸餘者，亦不得流出。</a:t>
            </a:r>
            <a:r>
              <a:rPr lang="en-US" altLang="zh-TW" dirty="0"/>
              <a:t>(§13)</a:t>
            </a:r>
          </a:p>
          <a:p>
            <a:pPr marL="457200" indent="-457200">
              <a:buFont typeface="Wingdings" panose="05000000000000000000" pitchFamily="2" charset="2"/>
              <a:buChar char="Ø"/>
            </a:pPr>
            <a:endParaRPr lang="en-US" altLang="zh-TW" dirty="0"/>
          </a:p>
          <a:p>
            <a:pPr marL="457200" indent="-457200">
              <a:buFont typeface="Wingdings" panose="05000000000000000000" pitchFamily="2" charset="2"/>
              <a:buChar char="Ø"/>
            </a:pPr>
            <a:endParaRPr lang="en-US" altLang="zh-TW" dirty="0"/>
          </a:p>
        </p:txBody>
      </p:sp>
      <p:sp>
        <p:nvSpPr>
          <p:cNvPr id="6" name="投影片編號版面配置區 5"/>
          <p:cNvSpPr>
            <a:spLocks noGrp="1"/>
          </p:cNvSpPr>
          <p:nvPr>
            <p:ph type="sldNum" sz="quarter" idx="12"/>
          </p:nvPr>
        </p:nvSpPr>
        <p:spPr/>
        <p:txBody>
          <a:bodyPr/>
          <a:lstStyle/>
          <a:p>
            <a:pPr>
              <a:defRPr/>
            </a:pPr>
            <a:fld id="{AD5D16AC-C5BC-499D-A14D-AC8156975861}" type="slidenum">
              <a:rPr lang="en-US" altLang="zh-TW" smtClean="0"/>
              <a:pPr>
                <a:defRPr/>
              </a:pPr>
              <a:t>32</a:t>
            </a:fld>
            <a:endParaRPr lang="en-US" altLang="zh-TW"/>
          </a:p>
        </p:txBody>
      </p:sp>
    </p:spTree>
    <p:extLst>
      <p:ext uri="{BB962C8B-B14F-4D97-AF65-F5344CB8AC3E}">
        <p14:creationId xmlns:p14="http://schemas.microsoft.com/office/powerpoint/2010/main" val="301674632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579438"/>
            <a:ext cx="8229600" cy="977354"/>
          </a:xfrm>
        </p:spPr>
        <p:txBody>
          <a:bodyPr/>
          <a:lstStyle/>
          <a:p>
            <a:r>
              <a:rPr lang="zh-TW" altLang="en-US" dirty="0">
                <a:solidFill>
                  <a:srgbClr val="F71DE7"/>
                </a:solidFill>
              </a:rPr>
              <a:t>其餘計畫預算變更及經費流用</a:t>
            </a:r>
            <a:endParaRPr lang="zh-TW" altLang="en-US" dirty="0"/>
          </a:p>
        </p:txBody>
      </p:sp>
      <p:sp>
        <p:nvSpPr>
          <p:cNvPr id="3" name="內容版面配置區 2"/>
          <p:cNvSpPr>
            <a:spLocks noGrp="1"/>
          </p:cNvSpPr>
          <p:nvPr>
            <p:ph idx="1"/>
          </p:nvPr>
        </p:nvSpPr>
        <p:spPr>
          <a:xfrm>
            <a:off x="683568" y="1772816"/>
            <a:ext cx="7848872" cy="4176464"/>
          </a:xfrm>
        </p:spPr>
        <p:txBody>
          <a:bodyPr/>
          <a:lstStyle/>
          <a:p>
            <a:pPr marL="457200" indent="-457200">
              <a:buFont typeface="Wingdings" panose="05000000000000000000" pitchFamily="2" charset="2"/>
              <a:buChar char="Ø"/>
            </a:pPr>
            <a:r>
              <a:rPr lang="zh-TW" altLang="en-US" dirty="0"/>
              <a:t>雜支實支數不得超過原核定金額或</a:t>
            </a:r>
            <a:r>
              <a:rPr lang="en-US" altLang="zh-TW" dirty="0"/>
              <a:t>(</a:t>
            </a:r>
            <a:r>
              <a:rPr lang="zh-TW" altLang="en-US" dirty="0"/>
              <a:t>計畫預算總額</a:t>
            </a:r>
            <a:r>
              <a:rPr lang="en-US" altLang="zh-TW" dirty="0"/>
              <a:t>-</a:t>
            </a:r>
            <a:r>
              <a:rPr lang="zh-TW" altLang="en-US" dirty="0"/>
              <a:t>設備及投資</a:t>
            </a:r>
            <a:r>
              <a:rPr lang="en-US" altLang="zh-TW" dirty="0"/>
              <a:t>-</a:t>
            </a:r>
            <a:r>
              <a:rPr lang="zh-TW" altLang="en-US" dirty="0"/>
              <a:t>獎補助費</a:t>
            </a:r>
            <a:r>
              <a:rPr lang="en-US" altLang="zh-TW" dirty="0"/>
              <a:t>)</a:t>
            </a:r>
            <a:r>
              <a:rPr lang="zh-TW" altLang="en-US" dirty="0"/>
              <a:t>＊</a:t>
            </a:r>
            <a:r>
              <a:rPr lang="en-US" altLang="zh-TW" dirty="0"/>
              <a:t>10%</a:t>
            </a:r>
            <a:r>
              <a:rPr lang="zh-TW" altLang="en-US" dirty="0"/>
              <a:t>，超支應予剔除。 </a:t>
            </a:r>
            <a:r>
              <a:rPr lang="en-US" altLang="zh-TW" dirty="0"/>
              <a:t>(§13)</a:t>
            </a:r>
          </a:p>
          <a:p>
            <a:pPr marL="457200" indent="-457200">
              <a:buFont typeface="Wingdings" panose="05000000000000000000" pitchFamily="2" charset="2"/>
              <a:buChar char="Ø"/>
            </a:pPr>
            <a:endParaRPr lang="en-US" altLang="zh-TW" dirty="0"/>
          </a:p>
          <a:p>
            <a:pPr marL="457200" indent="-457200">
              <a:buFont typeface="Wingdings" panose="05000000000000000000" pitchFamily="2" charset="2"/>
              <a:buChar char="Ø"/>
            </a:pPr>
            <a:r>
              <a:rPr lang="zh-TW" altLang="en-US" dirty="0"/>
              <a:t>計畫執行單位執行計畫，因客觀條件變更致原核定預算不能配合需要而且不能依前三款規定辦理者，應填具預算變更明細表並敘明理由於計畫結束二個月前申請變更預算。</a:t>
            </a:r>
            <a:r>
              <a:rPr lang="en-US" altLang="zh-TW" dirty="0"/>
              <a:t>(§13)</a:t>
            </a:r>
          </a:p>
          <a:p>
            <a:pPr marL="457200" indent="-457200">
              <a:buFont typeface="Wingdings" panose="05000000000000000000" pitchFamily="2" charset="2"/>
              <a:buChar char="Ø"/>
            </a:pPr>
            <a:r>
              <a:rPr lang="zh-TW" altLang="en-US" dirty="0"/>
              <a:t> </a:t>
            </a:r>
            <a:endParaRPr lang="zh-TW" altLang="en-US" dirty="0">
              <a:solidFill>
                <a:srgbClr val="7030A0"/>
              </a:solidFill>
            </a:endParaRPr>
          </a:p>
          <a:p>
            <a:pPr marL="457200" indent="-457200">
              <a:buFont typeface="Wingdings" panose="05000000000000000000" pitchFamily="2" charset="2"/>
              <a:buChar char="Ø"/>
            </a:pPr>
            <a:endParaRPr lang="en-US" altLang="zh-TW" dirty="0"/>
          </a:p>
        </p:txBody>
      </p:sp>
      <p:sp>
        <p:nvSpPr>
          <p:cNvPr id="5" name="投影片編號版面配置區 4"/>
          <p:cNvSpPr>
            <a:spLocks noGrp="1"/>
          </p:cNvSpPr>
          <p:nvPr>
            <p:ph type="sldNum" sz="quarter" idx="12"/>
          </p:nvPr>
        </p:nvSpPr>
        <p:spPr/>
        <p:txBody>
          <a:bodyPr/>
          <a:lstStyle/>
          <a:p>
            <a:pPr>
              <a:defRPr/>
            </a:pPr>
            <a:fld id="{AD5D16AC-C5BC-499D-A14D-AC8156975861}" type="slidenum">
              <a:rPr lang="en-US" altLang="zh-TW" smtClean="0"/>
              <a:pPr>
                <a:defRPr/>
              </a:pPr>
              <a:t>33</a:t>
            </a:fld>
            <a:endParaRPr lang="en-US" altLang="zh-TW"/>
          </a:p>
        </p:txBody>
      </p:sp>
    </p:spTree>
    <p:extLst>
      <p:ext uri="{BB962C8B-B14F-4D97-AF65-F5344CB8AC3E}">
        <p14:creationId xmlns:p14="http://schemas.microsoft.com/office/powerpoint/2010/main" val="168604532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579438"/>
            <a:ext cx="8229600" cy="977354"/>
          </a:xfrm>
        </p:spPr>
        <p:txBody>
          <a:bodyPr/>
          <a:lstStyle/>
          <a:p>
            <a:r>
              <a:rPr lang="zh-TW" altLang="en-US" dirty="0"/>
              <a:t>農業部計畫經費不得用作下列各款開支</a:t>
            </a:r>
          </a:p>
        </p:txBody>
      </p:sp>
      <p:sp>
        <p:nvSpPr>
          <p:cNvPr id="3" name="內容版面配置區 2"/>
          <p:cNvSpPr>
            <a:spLocks noGrp="1"/>
          </p:cNvSpPr>
          <p:nvPr>
            <p:ph idx="1"/>
          </p:nvPr>
        </p:nvSpPr>
        <p:spPr>
          <a:xfrm>
            <a:off x="683568" y="1772816"/>
            <a:ext cx="7848872" cy="4176464"/>
          </a:xfrm>
        </p:spPr>
        <p:txBody>
          <a:bodyPr/>
          <a:lstStyle/>
          <a:p>
            <a:pPr marL="457200" indent="-457200">
              <a:buFont typeface="Wingdings" panose="05000000000000000000" pitchFamily="2" charset="2"/>
              <a:buChar char="Ø"/>
            </a:pPr>
            <a:r>
              <a:rPr lang="zh-TW" altLang="en-US" dirty="0"/>
              <a:t>不合計畫之支出。</a:t>
            </a:r>
            <a:endParaRPr lang="en-US" altLang="zh-TW" dirty="0"/>
          </a:p>
          <a:p>
            <a:pPr marL="457200" indent="-457200">
              <a:buFont typeface="Wingdings" panose="05000000000000000000" pitchFamily="2" charset="2"/>
              <a:buChar char="Ø"/>
            </a:pPr>
            <a:endParaRPr lang="en-US" altLang="zh-TW" dirty="0"/>
          </a:p>
          <a:p>
            <a:pPr marL="457200" indent="-457200">
              <a:buFont typeface="Wingdings" panose="05000000000000000000" pitchFamily="2" charset="2"/>
              <a:buChar char="Ø"/>
            </a:pPr>
            <a:r>
              <a:rPr lang="zh-TW" altLang="en-US" dirty="0"/>
              <a:t>購買計畫執行單位本身之物資。但因業務需要，於自營超市以市場價格取得者，不在此限。</a:t>
            </a:r>
            <a:endParaRPr lang="en-US" altLang="zh-TW" dirty="0"/>
          </a:p>
          <a:p>
            <a:pPr marL="457200" indent="-457200">
              <a:buFont typeface="Wingdings" panose="05000000000000000000" pitchFamily="2" charset="2"/>
              <a:buChar char="Ø"/>
            </a:pPr>
            <a:endParaRPr lang="en-US" altLang="zh-TW" dirty="0"/>
          </a:p>
          <a:p>
            <a:pPr marL="457200" indent="-457200">
              <a:buFont typeface="Wingdings" panose="05000000000000000000" pitchFamily="2" charset="2"/>
              <a:buChar char="Ø"/>
            </a:pPr>
            <a:r>
              <a:rPr lang="zh-TW" altLang="en-US" dirty="0"/>
              <a:t>交際應酬費用、贈款及各種私人用款。</a:t>
            </a:r>
            <a:r>
              <a:rPr lang="en-US" altLang="zh-TW" dirty="0"/>
              <a:t>(§14)</a:t>
            </a:r>
          </a:p>
          <a:p>
            <a:pPr marL="457200" indent="-457200">
              <a:buFont typeface="Wingdings" panose="05000000000000000000" pitchFamily="2" charset="2"/>
              <a:buChar char="Ø"/>
            </a:pPr>
            <a:endParaRPr lang="en-US" altLang="zh-TW" dirty="0"/>
          </a:p>
        </p:txBody>
      </p:sp>
      <p:sp>
        <p:nvSpPr>
          <p:cNvPr id="5" name="投影片編號版面配置區 4"/>
          <p:cNvSpPr>
            <a:spLocks noGrp="1"/>
          </p:cNvSpPr>
          <p:nvPr>
            <p:ph type="sldNum" sz="quarter" idx="12"/>
          </p:nvPr>
        </p:nvSpPr>
        <p:spPr/>
        <p:txBody>
          <a:bodyPr/>
          <a:lstStyle/>
          <a:p>
            <a:pPr>
              <a:defRPr/>
            </a:pPr>
            <a:fld id="{AD5D16AC-C5BC-499D-A14D-AC8156975861}" type="slidenum">
              <a:rPr lang="en-US" altLang="zh-TW" smtClean="0"/>
              <a:pPr>
                <a:defRPr/>
              </a:pPr>
              <a:t>34</a:t>
            </a:fld>
            <a:endParaRPr lang="en-US" altLang="zh-TW"/>
          </a:p>
        </p:txBody>
      </p:sp>
    </p:spTree>
    <p:extLst>
      <p:ext uri="{BB962C8B-B14F-4D97-AF65-F5344CB8AC3E}">
        <p14:creationId xmlns:p14="http://schemas.microsoft.com/office/powerpoint/2010/main" val="242893919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579438"/>
            <a:ext cx="8229600" cy="977354"/>
          </a:xfrm>
        </p:spPr>
        <p:txBody>
          <a:bodyPr/>
          <a:lstStyle/>
          <a:p>
            <a:r>
              <a:rPr lang="zh-TW" altLang="en-US" dirty="0"/>
              <a:t>年度結束計畫經費結報及展延</a:t>
            </a:r>
          </a:p>
        </p:txBody>
      </p:sp>
      <p:sp>
        <p:nvSpPr>
          <p:cNvPr id="3" name="內容版面配置區 2"/>
          <p:cNvSpPr>
            <a:spLocks noGrp="1"/>
          </p:cNvSpPr>
          <p:nvPr>
            <p:ph idx="1"/>
          </p:nvPr>
        </p:nvSpPr>
        <p:spPr>
          <a:xfrm>
            <a:off x="683568" y="1772816"/>
            <a:ext cx="7848872" cy="4176464"/>
          </a:xfrm>
        </p:spPr>
        <p:txBody>
          <a:bodyPr/>
          <a:lstStyle/>
          <a:p>
            <a:pPr marL="457200" indent="-457200">
              <a:buFont typeface="Wingdings" panose="05000000000000000000" pitchFamily="2" charset="2"/>
              <a:buChar char="Ø"/>
            </a:pPr>
            <a:r>
              <a:rPr lang="zh-TW" altLang="en-US" dirty="0"/>
              <a:t>會計年度結束後五日內或於計畫結束後二週內 將帳目結清，至農業部網站</a:t>
            </a:r>
            <a:r>
              <a:rPr lang="en-US" altLang="zh-TW" dirty="0"/>
              <a:t>【</a:t>
            </a:r>
            <a:r>
              <a:rPr lang="zh-TW" altLang="en-US" dirty="0"/>
              <a:t>首頁／想關網站</a:t>
            </a:r>
            <a:r>
              <a:rPr lang="en-US" altLang="zh-TW" dirty="0"/>
              <a:t>/</a:t>
            </a:r>
            <a:r>
              <a:rPr lang="zh-TW" altLang="en-US" dirty="0"/>
              <a:t>主題網站／農業／計畫經費網路作業系統</a:t>
            </a:r>
            <a:r>
              <a:rPr lang="en-US" altLang="zh-TW" dirty="0"/>
              <a:t>】</a:t>
            </a:r>
            <a:r>
              <a:rPr lang="zh-TW" altLang="en-US" dirty="0"/>
              <a:t>，登打及列印結束會計報告、配合款實支數明細表及繳款單，並持繳款單經指定通路直接繳入農專戶；結束會計報告及配合款實支數明細表第一聯及第二聯用印後儘速函送農業部，逾期繳送者，會酌減下年度補助經費。</a:t>
            </a:r>
            <a:r>
              <a:rPr lang="en-US" altLang="zh-TW" dirty="0"/>
              <a:t>(§27)</a:t>
            </a:r>
          </a:p>
          <a:p>
            <a:pPr marL="457200" indent="-457200">
              <a:buFont typeface="Wingdings" panose="05000000000000000000" pitchFamily="2" charset="2"/>
              <a:buChar char="Ø"/>
            </a:pPr>
            <a:endParaRPr lang="en-US" altLang="zh-TW" dirty="0"/>
          </a:p>
        </p:txBody>
      </p:sp>
      <p:sp>
        <p:nvSpPr>
          <p:cNvPr id="5" name="投影片編號版面配置區 4"/>
          <p:cNvSpPr>
            <a:spLocks noGrp="1"/>
          </p:cNvSpPr>
          <p:nvPr>
            <p:ph type="sldNum" sz="quarter" idx="12"/>
          </p:nvPr>
        </p:nvSpPr>
        <p:spPr/>
        <p:txBody>
          <a:bodyPr/>
          <a:lstStyle/>
          <a:p>
            <a:pPr>
              <a:defRPr/>
            </a:pPr>
            <a:fld id="{AD5D16AC-C5BC-499D-A14D-AC8156975861}" type="slidenum">
              <a:rPr lang="en-US" altLang="zh-TW" smtClean="0"/>
              <a:pPr>
                <a:defRPr/>
              </a:pPr>
              <a:t>35</a:t>
            </a:fld>
            <a:endParaRPr lang="en-US" altLang="zh-TW"/>
          </a:p>
        </p:txBody>
      </p:sp>
    </p:spTree>
    <p:extLst>
      <p:ext uri="{BB962C8B-B14F-4D97-AF65-F5344CB8AC3E}">
        <p14:creationId xmlns:p14="http://schemas.microsoft.com/office/powerpoint/2010/main" val="133194533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579438"/>
            <a:ext cx="8229600" cy="977354"/>
          </a:xfrm>
        </p:spPr>
        <p:txBody>
          <a:bodyPr/>
          <a:lstStyle/>
          <a:p>
            <a:r>
              <a:rPr lang="zh-TW" altLang="en-US" dirty="0"/>
              <a:t>年度結束計畫經費結報及展延</a:t>
            </a:r>
          </a:p>
        </p:txBody>
      </p:sp>
      <p:sp>
        <p:nvSpPr>
          <p:cNvPr id="3" name="內容版面配置區 2"/>
          <p:cNvSpPr>
            <a:spLocks noGrp="1"/>
          </p:cNvSpPr>
          <p:nvPr>
            <p:ph idx="1"/>
          </p:nvPr>
        </p:nvSpPr>
        <p:spPr>
          <a:xfrm>
            <a:off x="683568" y="1772816"/>
            <a:ext cx="7848872" cy="4176464"/>
          </a:xfrm>
        </p:spPr>
        <p:txBody>
          <a:bodyPr/>
          <a:lstStyle/>
          <a:p>
            <a:pPr marL="457200" indent="-457200">
              <a:buFont typeface="Wingdings" panose="05000000000000000000" pitchFamily="2" charset="2"/>
              <a:buChar char="Ø"/>
            </a:pPr>
            <a:r>
              <a:rPr lang="zh-TW" altLang="en-US" dirty="0"/>
              <a:t>實施校務基金之學校結餘款、利息收入及其他收入</a:t>
            </a:r>
            <a:r>
              <a:rPr lang="zh-TW" altLang="en-US" dirty="0">
                <a:solidFill>
                  <a:srgbClr val="7030A0"/>
                </a:solidFill>
              </a:rPr>
              <a:t>免繳回。</a:t>
            </a:r>
            <a:endParaRPr lang="en-US" altLang="zh-TW" dirty="0">
              <a:solidFill>
                <a:srgbClr val="7030A0"/>
              </a:solidFill>
            </a:endParaRPr>
          </a:p>
          <a:p>
            <a:pPr marL="457200" indent="-457200">
              <a:buFont typeface="Wingdings" panose="05000000000000000000" pitchFamily="2" charset="2"/>
              <a:buChar char="Ø"/>
            </a:pPr>
            <a:r>
              <a:rPr lang="en-US" altLang="zh-TW" dirty="0"/>
              <a:t>(</a:t>
            </a:r>
            <a:r>
              <a:rPr lang="zh-TW" altLang="en-US" dirty="0"/>
              <a:t>一</a:t>
            </a:r>
            <a:r>
              <a:rPr lang="en-US" altLang="zh-TW" dirty="0">
                <a:sym typeface="Wingdings" panose="05000000000000000000" pitchFamily="2" charset="2"/>
              </a:rPr>
              <a:t>)</a:t>
            </a:r>
            <a:r>
              <a:rPr lang="zh-TW" altLang="en-US" dirty="0"/>
              <a:t>依農業部科學技術研究發展成果歸屬及運用辦法規定應繳回之研發成果收入。</a:t>
            </a:r>
            <a:r>
              <a:rPr lang="en-US" altLang="zh-TW" dirty="0"/>
              <a:t>(</a:t>
            </a:r>
            <a:r>
              <a:rPr lang="zh-TW" altLang="en-US" dirty="0"/>
              <a:t>二）未執行之工作項目。</a:t>
            </a:r>
            <a:r>
              <a:rPr lang="en-US" altLang="zh-TW" dirty="0"/>
              <a:t>(</a:t>
            </a:r>
            <a:r>
              <a:rPr lang="zh-TW" altLang="en-US" dirty="0"/>
              <a:t>三）未購置計畫核定之研究設備。</a:t>
            </a:r>
            <a:r>
              <a:rPr lang="en-US" altLang="zh-TW" dirty="0"/>
              <a:t>(</a:t>
            </a:r>
            <a:r>
              <a:rPr lang="zh-TW" altLang="en-US" dirty="0"/>
              <a:t>四）經抽查剔除之經費。</a:t>
            </a:r>
            <a:r>
              <a:rPr lang="zh-TW" altLang="en-US" dirty="0">
                <a:solidFill>
                  <a:srgbClr val="7030A0"/>
                </a:solidFill>
              </a:rPr>
              <a:t>應繳回。</a:t>
            </a:r>
            <a:r>
              <a:rPr lang="en-US" altLang="zh-TW" dirty="0"/>
              <a:t>(§28)</a:t>
            </a:r>
          </a:p>
          <a:p>
            <a:pPr marL="457200" indent="-457200">
              <a:buFont typeface="Wingdings" panose="05000000000000000000" pitchFamily="2" charset="2"/>
              <a:buChar char="Ø"/>
            </a:pPr>
            <a:endParaRPr lang="en-US" altLang="zh-TW" dirty="0">
              <a:solidFill>
                <a:srgbClr val="7030A0"/>
              </a:solidFill>
            </a:endParaRPr>
          </a:p>
        </p:txBody>
      </p:sp>
      <p:sp>
        <p:nvSpPr>
          <p:cNvPr id="5" name="投影片編號版面配置區 4"/>
          <p:cNvSpPr>
            <a:spLocks noGrp="1"/>
          </p:cNvSpPr>
          <p:nvPr>
            <p:ph type="sldNum" sz="quarter" idx="12"/>
          </p:nvPr>
        </p:nvSpPr>
        <p:spPr/>
        <p:txBody>
          <a:bodyPr/>
          <a:lstStyle/>
          <a:p>
            <a:pPr>
              <a:defRPr/>
            </a:pPr>
            <a:fld id="{AD5D16AC-C5BC-499D-A14D-AC8156975861}" type="slidenum">
              <a:rPr lang="en-US" altLang="zh-TW" smtClean="0"/>
              <a:pPr>
                <a:defRPr/>
              </a:pPr>
              <a:t>36</a:t>
            </a:fld>
            <a:endParaRPr lang="en-US" altLang="zh-TW"/>
          </a:p>
        </p:txBody>
      </p:sp>
    </p:spTree>
    <p:extLst>
      <p:ext uri="{BB962C8B-B14F-4D97-AF65-F5344CB8AC3E}">
        <p14:creationId xmlns:p14="http://schemas.microsoft.com/office/powerpoint/2010/main" val="427062650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579438"/>
            <a:ext cx="8229600" cy="977354"/>
          </a:xfrm>
        </p:spPr>
        <p:txBody>
          <a:bodyPr/>
          <a:lstStyle/>
          <a:p>
            <a:r>
              <a:rPr lang="zh-TW" altLang="en-US" dirty="0"/>
              <a:t>年度結束計畫經費結報及展延</a:t>
            </a:r>
          </a:p>
        </p:txBody>
      </p:sp>
      <p:sp>
        <p:nvSpPr>
          <p:cNvPr id="3" name="內容版面配置區 2"/>
          <p:cNvSpPr>
            <a:spLocks noGrp="1"/>
          </p:cNvSpPr>
          <p:nvPr>
            <p:ph idx="1"/>
          </p:nvPr>
        </p:nvSpPr>
        <p:spPr>
          <a:xfrm>
            <a:off x="683568" y="1772816"/>
            <a:ext cx="7848872" cy="4176464"/>
          </a:xfrm>
        </p:spPr>
        <p:txBody>
          <a:bodyPr/>
          <a:lstStyle/>
          <a:p>
            <a:pPr marL="457200" indent="-457200">
              <a:buFont typeface="Wingdings" panose="05000000000000000000" pitchFamily="2" charset="2"/>
              <a:buChar char="Ø"/>
            </a:pPr>
            <a:r>
              <a:rPr lang="zh-TW" altLang="en-US" dirty="0"/>
              <a:t>計畫應如期結束，除獲准展延之項目外，逾期不得支付任何經費。</a:t>
            </a:r>
            <a:endParaRPr lang="en-US" altLang="zh-TW" dirty="0"/>
          </a:p>
          <a:p>
            <a:pPr marL="457200" indent="-457200">
              <a:buFont typeface="Wingdings" panose="05000000000000000000" pitchFamily="2" charset="2"/>
              <a:buChar char="Ø"/>
            </a:pPr>
            <a:r>
              <a:rPr lang="zh-TW" altLang="en-US" dirty="0"/>
              <a:t>向農業部申請展延經費，以計畫核定之預算項目經費，在計畫期間結束以前已發生權責或依契約約定應延期支付者為限。</a:t>
            </a:r>
            <a:endParaRPr lang="en-US" altLang="zh-TW" dirty="0"/>
          </a:p>
          <a:p>
            <a:pPr marL="457200" indent="-457200">
              <a:buFont typeface="Wingdings" panose="05000000000000000000" pitchFamily="2" charset="2"/>
              <a:buChar char="Ø"/>
            </a:pPr>
            <a:r>
              <a:rPr lang="zh-TW" altLang="en-US" dirty="0"/>
              <a:t>檢附會計報告及展延經費申請表各二份及有關契約副本或影本一份。於會計年度結束後五日內函送農業部核辦，除情況特殊，經農業部同意外，逾期不予受理，經費自行負擔。</a:t>
            </a:r>
            <a:r>
              <a:rPr lang="en-US" altLang="zh-TW" dirty="0"/>
              <a:t>(§29)</a:t>
            </a:r>
          </a:p>
          <a:p>
            <a:pPr marL="457200" indent="-457200">
              <a:buFont typeface="Wingdings" panose="05000000000000000000" pitchFamily="2" charset="2"/>
              <a:buChar char="Ø"/>
            </a:pPr>
            <a:endParaRPr lang="en-US" altLang="zh-TW" dirty="0">
              <a:solidFill>
                <a:srgbClr val="7030A0"/>
              </a:solidFill>
            </a:endParaRPr>
          </a:p>
        </p:txBody>
      </p:sp>
      <p:sp>
        <p:nvSpPr>
          <p:cNvPr id="5" name="投影片編號版面配置區 4"/>
          <p:cNvSpPr>
            <a:spLocks noGrp="1"/>
          </p:cNvSpPr>
          <p:nvPr>
            <p:ph type="sldNum" sz="quarter" idx="12"/>
          </p:nvPr>
        </p:nvSpPr>
        <p:spPr/>
        <p:txBody>
          <a:bodyPr/>
          <a:lstStyle/>
          <a:p>
            <a:pPr>
              <a:defRPr/>
            </a:pPr>
            <a:fld id="{AD5D16AC-C5BC-499D-A14D-AC8156975861}" type="slidenum">
              <a:rPr lang="en-US" altLang="zh-TW" smtClean="0"/>
              <a:pPr>
                <a:defRPr/>
              </a:pPr>
              <a:t>37</a:t>
            </a:fld>
            <a:endParaRPr lang="en-US" altLang="zh-TW"/>
          </a:p>
        </p:txBody>
      </p:sp>
    </p:spTree>
    <p:extLst>
      <p:ext uri="{BB962C8B-B14F-4D97-AF65-F5344CB8AC3E}">
        <p14:creationId xmlns:p14="http://schemas.microsoft.com/office/powerpoint/2010/main" val="292460468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579438"/>
            <a:ext cx="8229600" cy="977354"/>
          </a:xfrm>
        </p:spPr>
        <p:txBody>
          <a:bodyPr/>
          <a:lstStyle/>
          <a:p>
            <a:r>
              <a:rPr lang="zh-TW" altLang="en-US" dirty="0"/>
              <a:t>年度結束計畫經費結報及展延</a:t>
            </a:r>
          </a:p>
        </p:txBody>
      </p:sp>
      <p:sp>
        <p:nvSpPr>
          <p:cNvPr id="3" name="內容版面配置區 2"/>
          <p:cNvSpPr>
            <a:spLocks noGrp="1"/>
          </p:cNvSpPr>
          <p:nvPr>
            <p:ph idx="1"/>
          </p:nvPr>
        </p:nvSpPr>
        <p:spPr>
          <a:xfrm>
            <a:off x="683568" y="1772816"/>
            <a:ext cx="7848872" cy="4176464"/>
          </a:xfrm>
        </p:spPr>
        <p:txBody>
          <a:bodyPr/>
          <a:lstStyle/>
          <a:p>
            <a:pPr marL="457200" indent="-457200">
              <a:buFont typeface="Wingdings" panose="05000000000000000000" pitchFamily="2" charset="2"/>
              <a:buChar char="Ø"/>
            </a:pPr>
            <a:r>
              <a:rPr lang="zh-TW" altLang="en-US" dirty="0"/>
              <a:t>展延經費已支付完畢或展延期限屆滿，應在</a:t>
            </a:r>
            <a:r>
              <a:rPr lang="en-US" altLang="zh-TW" dirty="0"/>
              <a:t>15</a:t>
            </a:r>
            <a:r>
              <a:rPr lang="zh-TW" altLang="en-US" dirty="0"/>
              <a:t>日內依規定辦理展延部分的經費結報。</a:t>
            </a:r>
            <a:endParaRPr lang="en-US" altLang="zh-TW" dirty="0"/>
          </a:p>
          <a:p>
            <a:pPr marL="457200" indent="-457200">
              <a:buFont typeface="Wingdings" panose="05000000000000000000" pitchFamily="2" charset="2"/>
              <a:buChar char="Ø"/>
            </a:pPr>
            <a:r>
              <a:rPr lang="zh-TW" altLang="en-US" dirty="0"/>
              <a:t>展延期限屆滿，因情況特殊無法執行完畢者，應於展延期限屆滿前，申請計畫再展延，逾期不予受理。</a:t>
            </a:r>
            <a:r>
              <a:rPr lang="en-US" altLang="zh-TW" dirty="0"/>
              <a:t>(§29)</a:t>
            </a:r>
          </a:p>
          <a:p>
            <a:pPr marL="457200" indent="-457200">
              <a:buFont typeface="Wingdings" panose="05000000000000000000" pitchFamily="2" charset="2"/>
              <a:buChar char="Ø"/>
            </a:pPr>
            <a:endParaRPr lang="en-US" altLang="zh-TW" dirty="0"/>
          </a:p>
        </p:txBody>
      </p:sp>
      <p:sp>
        <p:nvSpPr>
          <p:cNvPr id="6" name="投影片編號版面配置區 5"/>
          <p:cNvSpPr>
            <a:spLocks noGrp="1"/>
          </p:cNvSpPr>
          <p:nvPr>
            <p:ph type="sldNum" sz="quarter" idx="12"/>
          </p:nvPr>
        </p:nvSpPr>
        <p:spPr/>
        <p:txBody>
          <a:bodyPr/>
          <a:lstStyle/>
          <a:p>
            <a:pPr>
              <a:defRPr/>
            </a:pPr>
            <a:fld id="{AD5D16AC-C5BC-499D-A14D-AC8156975861}" type="slidenum">
              <a:rPr lang="en-US" altLang="zh-TW" smtClean="0"/>
              <a:pPr>
                <a:defRPr/>
              </a:pPr>
              <a:t>38</a:t>
            </a:fld>
            <a:endParaRPr lang="en-US" altLang="zh-TW"/>
          </a:p>
        </p:txBody>
      </p:sp>
    </p:spTree>
    <p:extLst>
      <p:ext uri="{BB962C8B-B14F-4D97-AF65-F5344CB8AC3E}">
        <p14:creationId xmlns:p14="http://schemas.microsoft.com/office/powerpoint/2010/main" val="74495262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579438"/>
            <a:ext cx="8229600" cy="977354"/>
          </a:xfrm>
        </p:spPr>
        <p:txBody>
          <a:bodyPr/>
          <a:lstStyle/>
          <a:p>
            <a:r>
              <a:rPr lang="zh-TW" altLang="en-US" dirty="0"/>
              <a:t>補助或委辦計畫助理工作酬金支給薪點參考表</a:t>
            </a:r>
          </a:p>
        </p:txBody>
      </p:sp>
      <p:graphicFrame>
        <p:nvGraphicFramePr>
          <p:cNvPr id="6" name="內容版面配置區 5"/>
          <p:cNvGraphicFramePr>
            <a:graphicFrameLocks noGrp="1"/>
          </p:cNvGraphicFramePr>
          <p:nvPr>
            <p:ph idx="1"/>
            <p:extLst>
              <p:ext uri="{D42A27DB-BD31-4B8C-83A1-F6EECF244321}">
                <p14:modId xmlns:p14="http://schemas.microsoft.com/office/powerpoint/2010/main" val="2384105331"/>
              </p:ext>
            </p:extLst>
          </p:nvPr>
        </p:nvGraphicFramePr>
        <p:xfrm>
          <a:off x="755576" y="1628800"/>
          <a:ext cx="7848603" cy="4343400"/>
        </p:xfrm>
        <a:graphic>
          <a:graphicData uri="http://schemas.openxmlformats.org/drawingml/2006/table">
            <a:tbl>
              <a:tblPr firstRow="1" bandRow="1">
                <a:tableStyleId>{5C22544A-7EE6-4342-B048-85BDC9FD1C3A}</a:tableStyleId>
              </a:tblPr>
              <a:tblGrid>
                <a:gridCol w="872067">
                  <a:extLst>
                    <a:ext uri="{9D8B030D-6E8A-4147-A177-3AD203B41FA5}">
                      <a16:colId xmlns:a16="http://schemas.microsoft.com/office/drawing/2014/main" val="20000"/>
                    </a:ext>
                  </a:extLst>
                </a:gridCol>
                <a:gridCol w="872067">
                  <a:extLst>
                    <a:ext uri="{9D8B030D-6E8A-4147-A177-3AD203B41FA5}">
                      <a16:colId xmlns:a16="http://schemas.microsoft.com/office/drawing/2014/main" val="20001"/>
                    </a:ext>
                  </a:extLst>
                </a:gridCol>
                <a:gridCol w="872067">
                  <a:extLst>
                    <a:ext uri="{9D8B030D-6E8A-4147-A177-3AD203B41FA5}">
                      <a16:colId xmlns:a16="http://schemas.microsoft.com/office/drawing/2014/main" val="20002"/>
                    </a:ext>
                  </a:extLst>
                </a:gridCol>
                <a:gridCol w="872067">
                  <a:extLst>
                    <a:ext uri="{9D8B030D-6E8A-4147-A177-3AD203B41FA5}">
                      <a16:colId xmlns:a16="http://schemas.microsoft.com/office/drawing/2014/main" val="20003"/>
                    </a:ext>
                  </a:extLst>
                </a:gridCol>
                <a:gridCol w="872067">
                  <a:extLst>
                    <a:ext uri="{9D8B030D-6E8A-4147-A177-3AD203B41FA5}">
                      <a16:colId xmlns:a16="http://schemas.microsoft.com/office/drawing/2014/main" val="20004"/>
                    </a:ext>
                  </a:extLst>
                </a:gridCol>
                <a:gridCol w="872067">
                  <a:extLst>
                    <a:ext uri="{9D8B030D-6E8A-4147-A177-3AD203B41FA5}">
                      <a16:colId xmlns:a16="http://schemas.microsoft.com/office/drawing/2014/main" val="20005"/>
                    </a:ext>
                  </a:extLst>
                </a:gridCol>
                <a:gridCol w="872067">
                  <a:extLst>
                    <a:ext uri="{9D8B030D-6E8A-4147-A177-3AD203B41FA5}">
                      <a16:colId xmlns:a16="http://schemas.microsoft.com/office/drawing/2014/main" val="20006"/>
                    </a:ext>
                  </a:extLst>
                </a:gridCol>
                <a:gridCol w="872067">
                  <a:extLst>
                    <a:ext uri="{9D8B030D-6E8A-4147-A177-3AD203B41FA5}">
                      <a16:colId xmlns:a16="http://schemas.microsoft.com/office/drawing/2014/main" val="20007"/>
                    </a:ext>
                  </a:extLst>
                </a:gridCol>
                <a:gridCol w="872067">
                  <a:extLst>
                    <a:ext uri="{9D8B030D-6E8A-4147-A177-3AD203B41FA5}">
                      <a16:colId xmlns:a16="http://schemas.microsoft.com/office/drawing/2014/main" val="20008"/>
                    </a:ext>
                  </a:extLst>
                </a:gridCol>
              </a:tblGrid>
              <a:tr h="1007690">
                <a:tc>
                  <a:txBody>
                    <a:bodyPr/>
                    <a:lstStyle/>
                    <a:p>
                      <a:pPr algn="r"/>
                      <a:r>
                        <a:rPr lang="zh-TW" altLang="en-US" sz="1400" dirty="0"/>
                        <a:t>職級</a:t>
                      </a:r>
                      <a:endParaRPr lang="en-US" altLang="zh-TW" sz="1400" dirty="0"/>
                    </a:p>
                    <a:p>
                      <a:pPr algn="l">
                        <a:lnSpc>
                          <a:spcPct val="300000"/>
                        </a:lnSpc>
                      </a:pPr>
                      <a:r>
                        <a:rPr lang="zh-TW" altLang="en-US" sz="1400" dirty="0"/>
                        <a:t>年資</a:t>
                      </a:r>
                      <a:endParaRPr lang="en-US" altLang="zh-TW" sz="1400" dirty="0"/>
                    </a:p>
                    <a:p>
                      <a:endParaRPr lang="zh-TW" altLang="en-US" dirty="0"/>
                    </a:p>
                  </a:txBody>
                  <a:tcPr>
                    <a:lnL w="12700" cmpd="sng">
                      <a:noFill/>
                    </a:lnL>
                    <a:lnR w="12700" cmpd="sng">
                      <a:noFill/>
                    </a:lnR>
                    <a:lnT w="12700" cmpd="sng">
                      <a:noFill/>
                    </a:lnT>
                    <a:lnB w="38100" cmpd="sng">
                      <a:noFill/>
                    </a:lnB>
                    <a:lnTlToBr w="12700" cap="flat" cmpd="sng" algn="ctr">
                      <a:solidFill>
                        <a:schemeClr val="tx1"/>
                      </a:solidFill>
                      <a:prstDash val="solid"/>
                      <a:round/>
                      <a:headEnd type="none" w="med" len="med"/>
                      <a:tailEnd type="none" w="med" len="med"/>
                    </a:lnTlToBr>
                    <a:lnBlToTr w="12700" cmpd="sng">
                      <a:noFill/>
                      <a:prstDash val="solid"/>
                    </a:lnBlToTr>
                  </a:tcPr>
                </a:tc>
                <a:tc gridSpan="2">
                  <a:txBody>
                    <a:bodyPr/>
                    <a:lstStyle/>
                    <a:p>
                      <a:pPr marL="514350" indent="-428625" algn="ctr" eaLnBrk="0" hangingPunct="0">
                        <a:lnSpc>
                          <a:spcPts val="1595"/>
                        </a:lnSpc>
                        <a:spcAft>
                          <a:spcPts val="0"/>
                        </a:spcAft>
                      </a:pPr>
                      <a:r>
                        <a:rPr lang="zh-TW" altLang="en-US" sz="1400" kern="100" dirty="0">
                          <a:effectLst/>
                          <a:latin typeface="標楷體" panose="03000509000000000000" pitchFamily="65" charset="-120"/>
                          <a:ea typeface="標楷體" panose="03000509000000000000" pitchFamily="65" charset="-120"/>
                          <a:cs typeface="標楷體"/>
                        </a:rPr>
                        <a:t> </a:t>
                      </a:r>
                      <a:r>
                        <a:rPr lang="zh-TW" sz="1400" kern="100" dirty="0">
                          <a:effectLst/>
                          <a:latin typeface="標楷體" panose="03000509000000000000" pitchFamily="65" charset="-120"/>
                          <a:ea typeface="標楷體" panose="03000509000000000000" pitchFamily="65" charset="-120"/>
                          <a:cs typeface="標楷體"/>
                        </a:rPr>
                        <a:t>高中</a:t>
                      </a:r>
                      <a:endParaRPr lang="en-US" altLang="zh-TW" sz="1400" kern="100" dirty="0">
                        <a:effectLst/>
                        <a:latin typeface="標楷體" panose="03000509000000000000" pitchFamily="65" charset="-120"/>
                        <a:ea typeface="標楷體" panose="03000509000000000000" pitchFamily="65" charset="-120"/>
                        <a:cs typeface="標楷體"/>
                      </a:endParaRPr>
                    </a:p>
                    <a:p>
                      <a:pPr marL="514350" indent="-428625" algn="ctr" eaLnBrk="0" hangingPunct="0">
                        <a:lnSpc>
                          <a:spcPts val="1595"/>
                        </a:lnSpc>
                        <a:spcAft>
                          <a:spcPts val="0"/>
                        </a:spcAft>
                      </a:pPr>
                      <a:r>
                        <a:rPr lang="en-US" sz="1400" kern="100" dirty="0">
                          <a:effectLst/>
                          <a:latin typeface="標楷體" panose="03000509000000000000" pitchFamily="65" charset="-120"/>
                          <a:ea typeface="標楷體" panose="03000509000000000000" pitchFamily="65" charset="-120"/>
                        </a:rPr>
                        <a:t>(</a:t>
                      </a:r>
                      <a:r>
                        <a:rPr lang="zh-TW" sz="1400" kern="100" dirty="0">
                          <a:effectLst/>
                          <a:latin typeface="標楷體" panose="03000509000000000000" pitchFamily="65" charset="-120"/>
                          <a:ea typeface="標楷體" panose="03000509000000000000" pitchFamily="65" charset="-120"/>
                          <a:cs typeface="標楷體"/>
                        </a:rPr>
                        <a:t>高職</a:t>
                      </a:r>
                      <a:r>
                        <a:rPr lang="en-US" sz="1400" kern="100" dirty="0">
                          <a:effectLst/>
                          <a:latin typeface="標楷體" panose="03000509000000000000" pitchFamily="65" charset="-120"/>
                          <a:ea typeface="標楷體" panose="03000509000000000000" pitchFamily="65" charset="-120"/>
                        </a:rPr>
                        <a:t>)</a:t>
                      </a:r>
                      <a:endParaRPr lang="zh-TW" sz="1400" kern="100" dirty="0">
                        <a:effectLst/>
                        <a:latin typeface="標楷體" panose="03000509000000000000" pitchFamily="65" charset="-120"/>
                        <a:ea typeface="標楷體" panose="03000509000000000000" pitchFamily="65" charset="-120"/>
                      </a:endParaRPr>
                    </a:p>
                    <a:p>
                      <a:pPr algn="ctr">
                        <a:spcAft>
                          <a:spcPts val="0"/>
                        </a:spcAft>
                      </a:pPr>
                      <a:r>
                        <a:rPr lang="en-US" sz="1400" kern="100" dirty="0">
                          <a:effectLst/>
                          <a:latin typeface="標楷體" panose="03000509000000000000" pitchFamily="65" charset="-120"/>
                          <a:ea typeface="標楷體" panose="03000509000000000000" pitchFamily="65" charset="-120"/>
                        </a:rPr>
                        <a:t> </a:t>
                      </a:r>
                      <a:endParaRPr lang="zh-TW" sz="1400" kern="100" dirty="0">
                        <a:effectLst/>
                        <a:latin typeface="標楷體" panose="03000509000000000000" pitchFamily="65" charset="-120"/>
                        <a:ea typeface="標楷體" panose="03000509000000000000" pitchFamily="65" charset="-120"/>
                      </a:endParaRPr>
                    </a:p>
                  </a:txBody>
                  <a:tcPr marL="0" marR="0" marT="0" marB="0">
                    <a:lnL w="12700" cmpd="sng">
                      <a:noFill/>
                    </a:lnL>
                  </a:tcPr>
                </a:tc>
                <a:tc hMerge="1">
                  <a:txBody>
                    <a:bodyPr/>
                    <a:lstStyle/>
                    <a:p>
                      <a:pPr>
                        <a:spcAft>
                          <a:spcPts val="0"/>
                        </a:spcAft>
                      </a:pPr>
                      <a:endParaRPr lang="zh-TW" sz="1200" kern="100" dirty="0">
                        <a:effectLst/>
                        <a:latin typeface="Times New Roman"/>
                        <a:ea typeface="新細明體"/>
                      </a:endParaRPr>
                    </a:p>
                  </a:txBody>
                  <a:tcPr marL="0" marR="0" marT="0" marB="0"/>
                </a:tc>
                <a:tc gridSpan="2">
                  <a:txBody>
                    <a:bodyPr/>
                    <a:lstStyle/>
                    <a:p>
                      <a:pPr marR="1270" algn="ctr" eaLnBrk="0" hangingPunct="0">
                        <a:lnSpc>
                          <a:spcPts val="1605"/>
                        </a:lnSpc>
                        <a:spcAft>
                          <a:spcPts val="0"/>
                        </a:spcAft>
                      </a:pPr>
                      <a:r>
                        <a:rPr lang="zh-TW" sz="1400" kern="100" dirty="0">
                          <a:effectLst/>
                          <a:latin typeface="標楷體" panose="03000509000000000000" pitchFamily="65" charset="-120"/>
                          <a:ea typeface="標楷體" panose="03000509000000000000" pitchFamily="65" charset="-120"/>
                          <a:cs typeface="標楷體"/>
                        </a:rPr>
                        <a:t>學士</a:t>
                      </a:r>
                      <a:endParaRPr lang="zh-TW" sz="1400" kern="100" dirty="0">
                        <a:effectLst/>
                        <a:latin typeface="標楷體" panose="03000509000000000000" pitchFamily="65" charset="-120"/>
                        <a:ea typeface="標楷體" panose="03000509000000000000" pitchFamily="65" charset="-120"/>
                      </a:endParaRPr>
                    </a:p>
                    <a:p>
                      <a:pPr marR="635" algn="ctr" eaLnBrk="0" hangingPunct="0">
                        <a:lnSpc>
                          <a:spcPts val="1855"/>
                        </a:lnSpc>
                        <a:spcAft>
                          <a:spcPts val="0"/>
                        </a:spcAft>
                      </a:pPr>
                      <a:r>
                        <a:rPr lang="en-US" sz="1400" kern="100" spc="-5" dirty="0">
                          <a:effectLst/>
                          <a:latin typeface="標楷體" panose="03000509000000000000" pitchFamily="65" charset="-120"/>
                          <a:ea typeface="標楷體" panose="03000509000000000000" pitchFamily="65" charset="-120"/>
                        </a:rPr>
                        <a:t>(</a:t>
                      </a:r>
                      <a:r>
                        <a:rPr lang="zh-TW" sz="1400" kern="100" dirty="0">
                          <a:effectLst/>
                          <a:latin typeface="標楷體" panose="03000509000000000000" pitchFamily="65" charset="-120"/>
                          <a:ea typeface="標楷體" panose="03000509000000000000" pitchFamily="65" charset="-120"/>
                          <a:cs typeface="標楷體"/>
                        </a:rPr>
                        <a:t>五</a:t>
                      </a:r>
                      <a:r>
                        <a:rPr lang="zh-TW" sz="1400" kern="100" spc="-25" dirty="0">
                          <a:effectLst/>
                          <a:latin typeface="標楷體" panose="03000509000000000000" pitchFamily="65" charset="-120"/>
                          <a:ea typeface="標楷體" panose="03000509000000000000" pitchFamily="65" charset="-120"/>
                          <a:cs typeface="標楷體"/>
                        </a:rPr>
                        <a:t>專、</a:t>
                      </a:r>
                      <a:r>
                        <a:rPr lang="zh-TW" sz="1400" kern="100" dirty="0">
                          <a:effectLst/>
                          <a:latin typeface="標楷體" panose="03000509000000000000" pitchFamily="65" charset="-120"/>
                          <a:ea typeface="標楷體" panose="03000509000000000000" pitchFamily="65" charset="-120"/>
                          <a:cs typeface="標楷體"/>
                        </a:rPr>
                        <a:t>二</a:t>
                      </a:r>
                      <a:r>
                        <a:rPr lang="zh-TW" sz="1400" kern="100" spc="-25" dirty="0">
                          <a:effectLst/>
                          <a:latin typeface="標楷體" panose="03000509000000000000" pitchFamily="65" charset="-120"/>
                          <a:ea typeface="標楷體" panose="03000509000000000000" pitchFamily="65" charset="-120"/>
                          <a:cs typeface="標楷體"/>
                        </a:rPr>
                        <a:t>專、</a:t>
                      </a:r>
                      <a:r>
                        <a:rPr lang="zh-TW" sz="1400" kern="100" dirty="0">
                          <a:effectLst/>
                          <a:latin typeface="標楷體" panose="03000509000000000000" pitchFamily="65" charset="-120"/>
                          <a:ea typeface="標楷體" panose="03000509000000000000" pitchFamily="65" charset="-120"/>
                          <a:cs typeface="標楷體"/>
                        </a:rPr>
                        <a:t>三專</a:t>
                      </a:r>
                      <a:r>
                        <a:rPr lang="en-US" sz="1400" kern="100" dirty="0">
                          <a:effectLst/>
                          <a:latin typeface="標楷體" panose="03000509000000000000" pitchFamily="65" charset="-120"/>
                          <a:ea typeface="標楷體" panose="03000509000000000000" pitchFamily="65" charset="-120"/>
                        </a:rPr>
                        <a:t>)</a:t>
                      </a:r>
                      <a:endParaRPr lang="zh-TW" sz="1400" kern="100" dirty="0">
                        <a:effectLst/>
                        <a:latin typeface="標楷體" panose="03000509000000000000" pitchFamily="65" charset="-120"/>
                        <a:ea typeface="標楷體" panose="03000509000000000000" pitchFamily="65" charset="-120"/>
                      </a:endParaRPr>
                    </a:p>
                  </a:txBody>
                  <a:tcPr marL="0" marR="0" marT="0" marB="0"/>
                </a:tc>
                <a:tc hMerge="1">
                  <a:txBody>
                    <a:bodyPr/>
                    <a:lstStyle/>
                    <a:p>
                      <a:pPr marL="33020" algn="ctr" eaLnBrk="0" hangingPunct="0">
                        <a:spcBef>
                          <a:spcPts val="335"/>
                        </a:spcBef>
                        <a:spcAft>
                          <a:spcPts val="0"/>
                        </a:spcAft>
                      </a:pPr>
                      <a:endParaRPr lang="zh-TW" sz="1200" kern="100" dirty="0">
                        <a:effectLst/>
                        <a:latin typeface="Times New Roman"/>
                        <a:ea typeface="新細明體"/>
                      </a:endParaRPr>
                    </a:p>
                  </a:txBody>
                  <a:tcPr marL="0" marR="0" marT="0" marB="0"/>
                </a:tc>
                <a:tc gridSpan="2">
                  <a:txBody>
                    <a:bodyPr/>
                    <a:lstStyle/>
                    <a:p>
                      <a:pPr marL="34925" algn="ctr" eaLnBrk="0" hangingPunct="0">
                        <a:spcBef>
                          <a:spcPts val="335"/>
                        </a:spcBef>
                        <a:spcAft>
                          <a:spcPts val="0"/>
                        </a:spcAft>
                      </a:pPr>
                      <a:endParaRPr lang="en-US" altLang="zh-TW" sz="1400" kern="100" dirty="0">
                        <a:effectLst/>
                        <a:latin typeface="標楷體" panose="03000509000000000000" pitchFamily="65" charset="-120"/>
                        <a:ea typeface="標楷體" panose="03000509000000000000" pitchFamily="65" charset="-120"/>
                      </a:endParaRPr>
                    </a:p>
                    <a:p>
                      <a:pPr marL="34925" algn="ctr" eaLnBrk="0" hangingPunct="0">
                        <a:spcBef>
                          <a:spcPts val="335"/>
                        </a:spcBef>
                        <a:spcAft>
                          <a:spcPts val="0"/>
                        </a:spcAft>
                      </a:pPr>
                      <a:r>
                        <a:rPr lang="zh-TW" altLang="en-US" sz="1400" kern="100" dirty="0">
                          <a:effectLst/>
                          <a:latin typeface="標楷體" panose="03000509000000000000" pitchFamily="65" charset="-120"/>
                          <a:ea typeface="標楷體" panose="03000509000000000000" pitchFamily="65" charset="-120"/>
                        </a:rPr>
                        <a:t>碩士</a:t>
                      </a:r>
                      <a:endParaRPr lang="zh-TW" sz="1400" kern="100" dirty="0">
                        <a:effectLst/>
                        <a:latin typeface="標楷體" panose="03000509000000000000" pitchFamily="65" charset="-120"/>
                        <a:ea typeface="標楷體" panose="03000509000000000000" pitchFamily="65" charset="-120"/>
                      </a:endParaRPr>
                    </a:p>
                  </a:txBody>
                  <a:tcPr marL="0" marR="0" marT="0" marB="0"/>
                </a:tc>
                <a:tc hMerge="1">
                  <a:txBody>
                    <a:bodyPr/>
                    <a:lstStyle/>
                    <a:p>
                      <a:pPr marL="515620" eaLnBrk="0" hangingPunct="0">
                        <a:lnSpc>
                          <a:spcPts val="1595"/>
                        </a:lnSpc>
                        <a:spcAft>
                          <a:spcPts val="0"/>
                        </a:spcAft>
                      </a:pPr>
                      <a:endParaRPr lang="zh-TW" sz="1200" kern="100" dirty="0">
                        <a:effectLst/>
                        <a:latin typeface="Times New Roman"/>
                        <a:ea typeface="新細明體"/>
                      </a:endParaRPr>
                    </a:p>
                  </a:txBody>
                  <a:tcPr marL="0" marR="0" marT="0" marB="0"/>
                </a:tc>
                <a:tc gridSpan="2">
                  <a:txBody>
                    <a:bodyPr/>
                    <a:lstStyle/>
                    <a:p>
                      <a:pPr algn="ctr">
                        <a:spcAft>
                          <a:spcPts val="0"/>
                        </a:spcAft>
                      </a:pPr>
                      <a:r>
                        <a:rPr lang="en-US" sz="1400" kern="100" dirty="0">
                          <a:effectLst/>
                          <a:latin typeface="標楷體" panose="03000509000000000000" pitchFamily="65" charset="-120"/>
                          <a:ea typeface="標楷體" panose="03000509000000000000" pitchFamily="65" charset="-120"/>
                        </a:rPr>
                        <a:t> </a:t>
                      </a:r>
                      <a:endParaRPr lang="zh-TW" sz="1400" kern="100" dirty="0">
                        <a:effectLst/>
                        <a:latin typeface="標楷體" panose="03000509000000000000" pitchFamily="65" charset="-120"/>
                        <a:ea typeface="標楷體" panose="03000509000000000000" pitchFamily="65" charset="-120"/>
                      </a:endParaRPr>
                    </a:p>
                    <a:p>
                      <a:pPr marR="1270" algn="ctr" eaLnBrk="0" hangingPunct="0">
                        <a:lnSpc>
                          <a:spcPts val="1605"/>
                        </a:lnSpc>
                        <a:spcAft>
                          <a:spcPts val="0"/>
                        </a:spcAft>
                      </a:pPr>
                      <a:r>
                        <a:rPr lang="zh-TW" altLang="en-US" sz="1400" kern="100" dirty="0">
                          <a:effectLst/>
                          <a:latin typeface="標楷體" panose="03000509000000000000" pitchFamily="65" charset="-120"/>
                          <a:ea typeface="標楷體" panose="03000509000000000000" pitchFamily="65" charset="-120"/>
                          <a:cs typeface="標楷體"/>
                        </a:rPr>
                        <a:t>博</a:t>
                      </a:r>
                      <a:r>
                        <a:rPr lang="zh-TW" sz="1400" kern="100" dirty="0">
                          <a:effectLst/>
                          <a:latin typeface="標楷體" panose="03000509000000000000" pitchFamily="65" charset="-120"/>
                          <a:ea typeface="標楷體" panose="03000509000000000000" pitchFamily="65" charset="-120"/>
                          <a:cs typeface="標楷體"/>
                        </a:rPr>
                        <a:t>士</a:t>
                      </a:r>
                      <a:endParaRPr lang="zh-TW" sz="1400" kern="100" dirty="0">
                        <a:effectLst/>
                        <a:latin typeface="標楷體" panose="03000509000000000000" pitchFamily="65" charset="-120"/>
                        <a:ea typeface="標楷體" panose="03000509000000000000" pitchFamily="65" charset="-120"/>
                      </a:endParaRPr>
                    </a:p>
                    <a:p>
                      <a:pPr marR="635" algn="ctr" eaLnBrk="0" hangingPunct="0">
                        <a:lnSpc>
                          <a:spcPts val="1855"/>
                        </a:lnSpc>
                        <a:spcAft>
                          <a:spcPts val="0"/>
                        </a:spcAft>
                      </a:pPr>
                      <a:endParaRPr lang="zh-TW" sz="1400" kern="100" dirty="0">
                        <a:effectLst/>
                        <a:latin typeface="標楷體" panose="03000509000000000000" pitchFamily="65" charset="-120"/>
                        <a:ea typeface="標楷體" panose="03000509000000000000" pitchFamily="65" charset="-120"/>
                      </a:endParaRPr>
                    </a:p>
                  </a:txBody>
                  <a:tcPr marL="0" marR="0" marT="0" marB="0"/>
                </a:tc>
                <a:tc hMerge="1">
                  <a:txBody>
                    <a:bodyPr/>
                    <a:lstStyle/>
                    <a:p>
                      <a:pPr marR="1270" algn="ctr" eaLnBrk="0" hangingPunct="0">
                        <a:lnSpc>
                          <a:spcPts val="1605"/>
                        </a:lnSpc>
                        <a:spcAft>
                          <a:spcPts val="0"/>
                        </a:spcAft>
                      </a:pPr>
                      <a:endParaRPr lang="zh-TW" sz="1200" kern="100" dirty="0">
                        <a:effectLst/>
                        <a:latin typeface="Times New Roman"/>
                        <a:ea typeface="新細明體"/>
                      </a:endParaRPr>
                    </a:p>
                  </a:txBody>
                  <a:tcPr marL="0" marR="0" marT="0" marB="0"/>
                </a:tc>
                <a:extLst>
                  <a:ext uri="{0D108BD9-81ED-4DB2-BD59-A6C34878D82A}">
                    <a16:rowId xmlns:a16="http://schemas.microsoft.com/office/drawing/2014/main" val="10000"/>
                  </a:ext>
                </a:extLst>
              </a:tr>
              <a:tr h="370840">
                <a:tc>
                  <a:txBody>
                    <a:bodyPr/>
                    <a:lstStyle/>
                    <a:p>
                      <a:pPr marL="14605" eaLnBrk="0" hangingPunct="0">
                        <a:lnSpc>
                          <a:spcPts val="1920"/>
                        </a:lnSpc>
                        <a:spcAft>
                          <a:spcPts val="0"/>
                        </a:spcAft>
                      </a:pPr>
                      <a:r>
                        <a:rPr lang="zh-TW" sz="1400" kern="100" dirty="0">
                          <a:effectLst/>
                          <a:latin typeface="Times New Roman"/>
                          <a:ea typeface="標楷體"/>
                          <a:cs typeface="標楷體"/>
                        </a:rPr>
                        <a:t>第一年</a:t>
                      </a:r>
                      <a:endParaRPr lang="zh-TW" sz="1200" kern="100" dirty="0">
                        <a:effectLst/>
                        <a:latin typeface="Times New Roman"/>
                        <a:ea typeface="新細明體"/>
                      </a:endParaRPr>
                    </a:p>
                  </a:txBody>
                  <a:tcPr marL="0" marR="0" marT="0" marB="0">
                    <a:lnT w="38100" cmpd="sng">
                      <a:noFill/>
                    </a:lnT>
                  </a:tcPr>
                </a:tc>
                <a:tc>
                  <a:txBody>
                    <a:bodyPr/>
                    <a:lstStyle/>
                    <a:p>
                      <a:pPr marL="69215" eaLnBrk="0" hangingPunct="0">
                        <a:lnSpc>
                          <a:spcPts val="1940"/>
                        </a:lnSpc>
                        <a:spcAft>
                          <a:spcPts val="0"/>
                        </a:spcAft>
                      </a:pPr>
                      <a:r>
                        <a:rPr lang="en-US" sz="1400" kern="100" dirty="0">
                          <a:effectLst/>
                          <a:latin typeface="Times New Roman"/>
                          <a:ea typeface="新細明體"/>
                        </a:rPr>
                        <a:t>2</a:t>
                      </a:r>
                      <a:r>
                        <a:rPr lang="en-US" sz="1400" kern="100" spc="-10" dirty="0">
                          <a:effectLst/>
                          <a:latin typeface="Times New Roman"/>
                          <a:ea typeface="新細明體"/>
                        </a:rPr>
                        <a:t>2</a:t>
                      </a:r>
                      <a:r>
                        <a:rPr lang="en-US" sz="1400" kern="100" dirty="0">
                          <a:effectLst/>
                          <a:latin typeface="Times New Roman"/>
                          <a:ea typeface="新細明體"/>
                        </a:rPr>
                        <a:t>0</a:t>
                      </a:r>
                      <a:r>
                        <a:rPr lang="en-US" sz="1400" kern="100" spc="-10" dirty="0">
                          <a:effectLst/>
                          <a:latin typeface="Times New Roman"/>
                          <a:ea typeface="新細明體"/>
                        </a:rPr>
                        <a:t> </a:t>
                      </a:r>
                      <a:r>
                        <a:rPr lang="zh-TW" sz="1400" kern="100" dirty="0">
                          <a:effectLst/>
                          <a:latin typeface="Times New Roman"/>
                          <a:ea typeface="標楷體"/>
                          <a:cs typeface="標楷體"/>
                        </a:rPr>
                        <a:t>點</a:t>
                      </a:r>
                      <a:endParaRPr lang="zh-TW" sz="1200" kern="100" dirty="0">
                        <a:effectLst/>
                        <a:latin typeface="Times New Roman"/>
                        <a:ea typeface="新細明體"/>
                      </a:endParaRPr>
                    </a:p>
                  </a:txBody>
                  <a:tcPr marL="0" marR="0" marT="0" marB="0"/>
                </a:tc>
                <a:tc>
                  <a:txBody>
                    <a:bodyPr/>
                    <a:lstStyle/>
                    <a:p>
                      <a:pPr marL="50800" eaLnBrk="0" hangingPunct="0">
                        <a:lnSpc>
                          <a:spcPts val="1940"/>
                        </a:lnSpc>
                        <a:spcAft>
                          <a:spcPts val="0"/>
                        </a:spcAft>
                      </a:pPr>
                      <a:r>
                        <a:rPr lang="en-US" sz="1400" kern="100" dirty="0">
                          <a:effectLst/>
                          <a:latin typeface="Times New Roman"/>
                          <a:ea typeface="新細明體"/>
                        </a:rPr>
                        <a:t>2</a:t>
                      </a:r>
                      <a:r>
                        <a:rPr lang="en-US" altLang="zh-TW" sz="1400" kern="100" dirty="0">
                          <a:effectLst/>
                          <a:latin typeface="Times New Roman"/>
                          <a:ea typeface="新細明體"/>
                        </a:rPr>
                        <a:t>9</a:t>
                      </a:r>
                      <a:r>
                        <a:rPr lang="en-US" sz="1400" kern="100" spc="-20" dirty="0">
                          <a:effectLst/>
                          <a:latin typeface="Times New Roman"/>
                          <a:ea typeface="新細明體"/>
                        </a:rPr>
                        <a:t>,</a:t>
                      </a:r>
                      <a:r>
                        <a:rPr lang="en-US" altLang="zh-TW" sz="1400" kern="100" spc="-20" dirty="0">
                          <a:effectLst/>
                          <a:latin typeface="Times New Roman"/>
                          <a:ea typeface="新細明體"/>
                        </a:rPr>
                        <a:t>700</a:t>
                      </a:r>
                      <a:r>
                        <a:rPr lang="en-US" sz="1400" kern="100" dirty="0">
                          <a:effectLst/>
                          <a:latin typeface="Times New Roman"/>
                          <a:ea typeface="新細明體"/>
                        </a:rPr>
                        <a:t> </a:t>
                      </a:r>
                      <a:r>
                        <a:rPr lang="zh-TW" sz="1400" kern="100" dirty="0">
                          <a:effectLst/>
                          <a:latin typeface="Times New Roman"/>
                          <a:ea typeface="標楷體"/>
                          <a:cs typeface="標楷體"/>
                        </a:rPr>
                        <a:t>元</a:t>
                      </a:r>
                      <a:endParaRPr lang="zh-TW" sz="1200" kern="100" dirty="0">
                        <a:effectLst/>
                        <a:latin typeface="Times New Roman"/>
                        <a:ea typeface="新細明體"/>
                      </a:endParaRPr>
                    </a:p>
                  </a:txBody>
                  <a:tcPr marL="0" marR="0" marT="0" marB="0"/>
                </a:tc>
                <a:tc>
                  <a:txBody>
                    <a:bodyPr/>
                    <a:lstStyle/>
                    <a:p>
                      <a:pPr marL="50800" eaLnBrk="0" hangingPunct="0">
                        <a:lnSpc>
                          <a:spcPts val="1940"/>
                        </a:lnSpc>
                        <a:spcAft>
                          <a:spcPts val="0"/>
                        </a:spcAft>
                      </a:pPr>
                      <a:r>
                        <a:rPr lang="en-US" sz="1400" kern="100">
                          <a:effectLst/>
                          <a:latin typeface="Times New Roman"/>
                          <a:ea typeface="新細明體"/>
                        </a:rPr>
                        <a:t>2</a:t>
                      </a:r>
                      <a:r>
                        <a:rPr lang="en-US" sz="1400" kern="100" spc="-10">
                          <a:effectLst/>
                          <a:latin typeface="Times New Roman"/>
                          <a:ea typeface="新細明體"/>
                        </a:rPr>
                        <a:t>8</a:t>
                      </a:r>
                      <a:r>
                        <a:rPr lang="en-US" sz="1400" kern="100">
                          <a:effectLst/>
                          <a:latin typeface="Times New Roman"/>
                          <a:ea typeface="新細明體"/>
                        </a:rPr>
                        <a:t>0</a:t>
                      </a:r>
                      <a:r>
                        <a:rPr lang="en-US" sz="1400" kern="100" spc="-10">
                          <a:effectLst/>
                          <a:latin typeface="Times New Roman"/>
                          <a:ea typeface="新細明體"/>
                        </a:rPr>
                        <a:t> </a:t>
                      </a:r>
                      <a:r>
                        <a:rPr lang="zh-TW" sz="1400" kern="100">
                          <a:effectLst/>
                          <a:latin typeface="Times New Roman"/>
                          <a:ea typeface="標楷體"/>
                          <a:cs typeface="標楷體"/>
                        </a:rPr>
                        <a:t>點</a:t>
                      </a:r>
                      <a:endParaRPr lang="zh-TW" sz="1200" kern="100">
                        <a:effectLst/>
                        <a:latin typeface="Times New Roman"/>
                        <a:ea typeface="新細明體"/>
                      </a:endParaRPr>
                    </a:p>
                  </a:txBody>
                  <a:tcPr marL="0" marR="0" marT="0" marB="0"/>
                </a:tc>
                <a:tc>
                  <a:txBody>
                    <a:bodyPr/>
                    <a:lstStyle/>
                    <a:p>
                      <a:pPr marL="43180" eaLnBrk="0" hangingPunct="0">
                        <a:lnSpc>
                          <a:spcPts val="1940"/>
                        </a:lnSpc>
                        <a:spcAft>
                          <a:spcPts val="0"/>
                        </a:spcAft>
                      </a:pPr>
                      <a:r>
                        <a:rPr lang="en-US" altLang="zh-TW" sz="1400" kern="100" dirty="0">
                          <a:effectLst/>
                          <a:latin typeface="Times New Roman"/>
                          <a:ea typeface="新細明體"/>
                        </a:rPr>
                        <a:t>37</a:t>
                      </a:r>
                      <a:r>
                        <a:rPr lang="en-US" altLang="zh-TW" sz="1400" kern="100" spc="-20" dirty="0">
                          <a:effectLst/>
                          <a:latin typeface="Times New Roman"/>
                          <a:ea typeface="新細明體"/>
                        </a:rPr>
                        <a:t>,800</a:t>
                      </a:r>
                      <a:r>
                        <a:rPr lang="en-US" sz="1400" kern="100" spc="-5" dirty="0">
                          <a:effectLst/>
                          <a:latin typeface="Times New Roman"/>
                          <a:ea typeface="新細明體"/>
                        </a:rPr>
                        <a:t> </a:t>
                      </a:r>
                      <a:r>
                        <a:rPr lang="zh-TW" sz="1400" kern="100" dirty="0">
                          <a:effectLst/>
                          <a:latin typeface="Times New Roman"/>
                          <a:ea typeface="標楷體"/>
                          <a:cs typeface="標楷體"/>
                        </a:rPr>
                        <a:t>元</a:t>
                      </a:r>
                      <a:endParaRPr lang="zh-TW" sz="1200" kern="100" dirty="0">
                        <a:effectLst/>
                        <a:latin typeface="Times New Roman"/>
                        <a:ea typeface="新細明體"/>
                      </a:endParaRPr>
                    </a:p>
                  </a:txBody>
                  <a:tcPr marL="0" marR="0" marT="0" marB="0"/>
                </a:tc>
                <a:tc>
                  <a:txBody>
                    <a:bodyPr/>
                    <a:lstStyle/>
                    <a:p>
                      <a:pPr marL="41910" eaLnBrk="0" hangingPunct="0">
                        <a:lnSpc>
                          <a:spcPts val="1940"/>
                        </a:lnSpc>
                        <a:spcAft>
                          <a:spcPts val="0"/>
                        </a:spcAft>
                      </a:pPr>
                      <a:r>
                        <a:rPr lang="en-US" sz="1400" kern="100">
                          <a:effectLst/>
                          <a:latin typeface="Times New Roman"/>
                          <a:ea typeface="新細明體"/>
                        </a:rPr>
                        <a:t>3</a:t>
                      </a:r>
                      <a:r>
                        <a:rPr lang="en-US" sz="1400" kern="100" spc="-10">
                          <a:effectLst/>
                          <a:latin typeface="Times New Roman"/>
                          <a:ea typeface="新細明體"/>
                        </a:rPr>
                        <a:t>2</a:t>
                      </a:r>
                      <a:r>
                        <a:rPr lang="en-US" sz="1400" kern="100">
                          <a:effectLst/>
                          <a:latin typeface="Times New Roman"/>
                          <a:ea typeface="新細明體"/>
                        </a:rPr>
                        <a:t>8</a:t>
                      </a:r>
                      <a:r>
                        <a:rPr lang="en-US" sz="1400" kern="100" spc="-10">
                          <a:effectLst/>
                          <a:latin typeface="Times New Roman"/>
                          <a:ea typeface="新細明體"/>
                        </a:rPr>
                        <a:t> </a:t>
                      </a:r>
                      <a:r>
                        <a:rPr lang="zh-TW" sz="1400" kern="100">
                          <a:effectLst/>
                          <a:latin typeface="Times New Roman"/>
                          <a:ea typeface="標楷體"/>
                          <a:cs typeface="標楷體"/>
                        </a:rPr>
                        <a:t>點</a:t>
                      </a:r>
                      <a:endParaRPr lang="zh-TW" sz="1200" kern="100">
                        <a:effectLst/>
                        <a:latin typeface="Times New Roman"/>
                        <a:ea typeface="新細明體"/>
                      </a:endParaRPr>
                    </a:p>
                  </a:txBody>
                  <a:tcPr marL="0" marR="0" marT="0" marB="0"/>
                </a:tc>
                <a:tc>
                  <a:txBody>
                    <a:bodyPr/>
                    <a:lstStyle/>
                    <a:p>
                      <a:pPr marL="46355" eaLnBrk="0" hangingPunct="0">
                        <a:lnSpc>
                          <a:spcPts val="1940"/>
                        </a:lnSpc>
                        <a:spcAft>
                          <a:spcPts val="0"/>
                        </a:spcAft>
                      </a:pPr>
                      <a:r>
                        <a:rPr lang="en-US" sz="1400" kern="100" dirty="0">
                          <a:effectLst/>
                          <a:latin typeface="Times New Roman"/>
                          <a:ea typeface="新細明體"/>
                        </a:rPr>
                        <a:t>4</a:t>
                      </a:r>
                      <a:r>
                        <a:rPr lang="en-US" altLang="zh-TW" sz="1400" kern="100" dirty="0">
                          <a:effectLst/>
                          <a:latin typeface="Times New Roman"/>
                          <a:ea typeface="新細明體"/>
                        </a:rPr>
                        <a:t>4</a:t>
                      </a:r>
                      <a:r>
                        <a:rPr lang="en-US" sz="1400" kern="100" spc="-20" dirty="0">
                          <a:effectLst/>
                          <a:latin typeface="Times New Roman"/>
                          <a:ea typeface="新細明體"/>
                        </a:rPr>
                        <a:t>,</a:t>
                      </a:r>
                      <a:r>
                        <a:rPr lang="en-US" altLang="zh-TW" sz="1400" kern="100" spc="-20" dirty="0">
                          <a:effectLst/>
                          <a:latin typeface="Times New Roman"/>
                          <a:ea typeface="新細明體"/>
                        </a:rPr>
                        <a:t>280</a:t>
                      </a:r>
                      <a:r>
                        <a:rPr lang="en-US" sz="1400" kern="100" spc="-5" dirty="0">
                          <a:effectLst/>
                          <a:latin typeface="Times New Roman"/>
                          <a:ea typeface="新細明體"/>
                        </a:rPr>
                        <a:t> </a:t>
                      </a:r>
                      <a:r>
                        <a:rPr lang="zh-TW" sz="1400" kern="100" dirty="0">
                          <a:effectLst/>
                          <a:latin typeface="Times New Roman"/>
                          <a:ea typeface="標楷體"/>
                          <a:cs typeface="標楷體"/>
                        </a:rPr>
                        <a:t>元</a:t>
                      </a:r>
                      <a:endParaRPr lang="zh-TW" sz="1200" kern="100" dirty="0">
                        <a:effectLst/>
                        <a:latin typeface="Times New Roman"/>
                        <a:ea typeface="新細明體"/>
                      </a:endParaRPr>
                    </a:p>
                  </a:txBody>
                  <a:tcPr marL="0" marR="0" marT="0" marB="0"/>
                </a:tc>
                <a:tc>
                  <a:txBody>
                    <a:bodyPr/>
                    <a:lstStyle/>
                    <a:p>
                      <a:pPr marL="62230" eaLnBrk="0" hangingPunct="0">
                        <a:lnSpc>
                          <a:spcPts val="1940"/>
                        </a:lnSpc>
                        <a:spcAft>
                          <a:spcPts val="0"/>
                        </a:spcAft>
                      </a:pPr>
                      <a:r>
                        <a:rPr lang="en-US" sz="1400" kern="100">
                          <a:effectLst/>
                          <a:latin typeface="Times New Roman"/>
                          <a:ea typeface="新細明體"/>
                        </a:rPr>
                        <a:t>4</a:t>
                      </a:r>
                      <a:r>
                        <a:rPr lang="en-US" sz="1400" kern="100" spc="-10">
                          <a:effectLst/>
                          <a:latin typeface="Times New Roman"/>
                          <a:ea typeface="新細明體"/>
                        </a:rPr>
                        <a:t>2</a:t>
                      </a:r>
                      <a:r>
                        <a:rPr lang="en-US" sz="1400" kern="100">
                          <a:effectLst/>
                          <a:latin typeface="Times New Roman"/>
                          <a:ea typeface="新細明體"/>
                        </a:rPr>
                        <a:t>4</a:t>
                      </a:r>
                      <a:r>
                        <a:rPr lang="en-US" sz="1400" kern="100" spc="-10">
                          <a:effectLst/>
                          <a:latin typeface="Times New Roman"/>
                          <a:ea typeface="新細明體"/>
                        </a:rPr>
                        <a:t> </a:t>
                      </a:r>
                      <a:r>
                        <a:rPr lang="zh-TW" sz="1400" kern="100">
                          <a:effectLst/>
                          <a:latin typeface="Times New Roman"/>
                          <a:ea typeface="標楷體"/>
                          <a:cs typeface="標楷體"/>
                        </a:rPr>
                        <a:t>點</a:t>
                      </a:r>
                      <a:endParaRPr lang="zh-TW" sz="1200" kern="100">
                        <a:effectLst/>
                        <a:latin typeface="Times New Roman"/>
                        <a:ea typeface="新細明體"/>
                      </a:endParaRPr>
                    </a:p>
                  </a:txBody>
                  <a:tcPr marL="0" marR="0" marT="0" marB="0"/>
                </a:tc>
                <a:tc>
                  <a:txBody>
                    <a:bodyPr/>
                    <a:lstStyle/>
                    <a:p>
                      <a:pPr marL="27940" eaLnBrk="0" hangingPunct="0">
                        <a:lnSpc>
                          <a:spcPts val="1940"/>
                        </a:lnSpc>
                        <a:spcAft>
                          <a:spcPts val="0"/>
                        </a:spcAft>
                      </a:pPr>
                      <a:r>
                        <a:rPr lang="en-US" sz="1400" kern="100" dirty="0">
                          <a:effectLst/>
                          <a:latin typeface="Times New Roman"/>
                          <a:ea typeface="新細明體"/>
                        </a:rPr>
                        <a:t>5</a:t>
                      </a:r>
                      <a:r>
                        <a:rPr lang="en-US" altLang="zh-TW" sz="1400" kern="100" dirty="0">
                          <a:effectLst/>
                          <a:latin typeface="Times New Roman"/>
                          <a:ea typeface="新細明體"/>
                        </a:rPr>
                        <a:t>7</a:t>
                      </a:r>
                      <a:r>
                        <a:rPr lang="en-US" sz="1400" kern="100" spc="-20" dirty="0">
                          <a:effectLst/>
                          <a:latin typeface="Times New Roman"/>
                          <a:ea typeface="新細明體"/>
                        </a:rPr>
                        <a:t>,</a:t>
                      </a:r>
                      <a:r>
                        <a:rPr lang="en-US" altLang="zh-TW" sz="1400" kern="100" spc="-20" dirty="0">
                          <a:effectLst/>
                          <a:latin typeface="Times New Roman"/>
                          <a:ea typeface="新細明體"/>
                        </a:rPr>
                        <a:t>240</a:t>
                      </a:r>
                      <a:r>
                        <a:rPr lang="en-US" sz="1400" kern="100" spc="-5" dirty="0">
                          <a:effectLst/>
                          <a:latin typeface="Times New Roman"/>
                          <a:ea typeface="新細明體"/>
                        </a:rPr>
                        <a:t> </a:t>
                      </a:r>
                      <a:r>
                        <a:rPr lang="zh-TW" sz="1400" kern="100" dirty="0">
                          <a:effectLst/>
                          <a:latin typeface="Times New Roman"/>
                          <a:ea typeface="標楷體"/>
                          <a:cs typeface="標楷體"/>
                        </a:rPr>
                        <a:t>元</a:t>
                      </a:r>
                      <a:endParaRPr lang="zh-TW" sz="1200" kern="100" dirty="0">
                        <a:effectLst/>
                        <a:latin typeface="Times New Roman"/>
                        <a:ea typeface="新細明體"/>
                      </a:endParaRPr>
                    </a:p>
                  </a:txBody>
                  <a:tcPr marL="0" marR="0" marT="0" marB="0"/>
                </a:tc>
                <a:extLst>
                  <a:ext uri="{0D108BD9-81ED-4DB2-BD59-A6C34878D82A}">
                    <a16:rowId xmlns:a16="http://schemas.microsoft.com/office/drawing/2014/main" val="10001"/>
                  </a:ext>
                </a:extLst>
              </a:tr>
              <a:tr h="370840">
                <a:tc>
                  <a:txBody>
                    <a:bodyPr/>
                    <a:lstStyle/>
                    <a:p>
                      <a:pPr marL="14605" eaLnBrk="0" hangingPunct="0">
                        <a:lnSpc>
                          <a:spcPts val="1920"/>
                        </a:lnSpc>
                        <a:spcAft>
                          <a:spcPts val="0"/>
                        </a:spcAft>
                      </a:pPr>
                      <a:r>
                        <a:rPr lang="zh-TW" sz="1400" kern="100" dirty="0">
                          <a:effectLst/>
                          <a:latin typeface="Times New Roman"/>
                          <a:ea typeface="標楷體"/>
                          <a:cs typeface="標楷體"/>
                        </a:rPr>
                        <a:t>第二年</a:t>
                      </a:r>
                      <a:endParaRPr lang="zh-TW" sz="1200" kern="100" dirty="0">
                        <a:effectLst/>
                        <a:latin typeface="Times New Roman"/>
                        <a:ea typeface="新細明體"/>
                      </a:endParaRPr>
                    </a:p>
                  </a:txBody>
                  <a:tcPr marL="0" marR="0" marT="0" marB="0"/>
                </a:tc>
                <a:tc>
                  <a:txBody>
                    <a:bodyPr/>
                    <a:lstStyle/>
                    <a:p>
                      <a:pPr marL="69215" eaLnBrk="0" hangingPunct="0">
                        <a:lnSpc>
                          <a:spcPts val="1945"/>
                        </a:lnSpc>
                        <a:spcAft>
                          <a:spcPts val="0"/>
                        </a:spcAft>
                      </a:pPr>
                      <a:r>
                        <a:rPr lang="en-US" sz="1400" kern="100" dirty="0">
                          <a:effectLst/>
                          <a:latin typeface="Times New Roman"/>
                          <a:ea typeface="新細明體"/>
                        </a:rPr>
                        <a:t>2</a:t>
                      </a:r>
                      <a:r>
                        <a:rPr lang="en-US" sz="1400" kern="100" spc="-10" dirty="0">
                          <a:effectLst/>
                          <a:latin typeface="Times New Roman"/>
                          <a:ea typeface="新細明體"/>
                        </a:rPr>
                        <a:t>5</a:t>
                      </a:r>
                      <a:r>
                        <a:rPr lang="en-US" sz="1400" kern="100" dirty="0">
                          <a:effectLst/>
                          <a:latin typeface="Times New Roman"/>
                          <a:ea typeface="新細明體"/>
                        </a:rPr>
                        <a:t>0</a:t>
                      </a:r>
                      <a:r>
                        <a:rPr lang="en-US" sz="1400" kern="100" spc="-10" dirty="0">
                          <a:effectLst/>
                          <a:latin typeface="Times New Roman"/>
                          <a:ea typeface="新細明體"/>
                        </a:rPr>
                        <a:t> </a:t>
                      </a:r>
                      <a:r>
                        <a:rPr lang="zh-TW" sz="1400" kern="100" dirty="0">
                          <a:effectLst/>
                          <a:latin typeface="Times New Roman"/>
                          <a:ea typeface="標楷體"/>
                          <a:cs typeface="標楷體"/>
                        </a:rPr>
                        <a:t>點</a:t>
                      </a:r>
                      <a:endParaRPr lang="zh-TW" sz="1200" kern="100" dirty="0">
                        <a:effectLst/>
                        <a:latin typeface="Times New Roman"/>
                        <a:ea typeface="新細明體"/>
                      </a:endParaRPr>
                    </a:p>
                  </a:txBody>
                  <a:tcPr marL="0" marR="0" marT="0" marB="0"/>
                </a:tc>
                <a:tc>
                  <a:txBody>
                    <a:bodyPr/>
                    <a:lstStyle/>
                    <a:p>
                      <a:pPr marL="50800" eaLnBrk="0" hangingPunct="0">
                        <a:lnSpc>
                          <a:spcPts val="1945"/>
                        </a:lnSpc>
                        <a:spcAft>
                          <a:spcPts val="0"/>
                        </a:spcAft>
                      </a:pPr>
                      <a:r>
                        <a:rPr lang="en-US" sz="1400" kern="100" dirty="0">
                          <a:effectLst/>
                          <a:latin typeface="Times New Roman"/>
                          <a:ea typeface="新細明體"/>
                        </a:rPr>
                        <a:t>3</a:t>
                      </a:r>
                      <a:r>
                        <a:rPr lang="en-US" altLang="zh-TW" sz="1400" kern="100" dirty="0">
                          <a:effectLst/>
                          <a:latin typeface="Times New Roman"/>
                          <a:ea typeface="新細明體"/>
                        </a:rPr>
                        <a:t>3</a:t>
                      </a:r>
                      <a:r>
                        <a:rPr lang="en-US" sz="1400" kern="100" spc="-20" dirty="0">
                          <a:effectLst/>
                          <a:latin typeface="Times New Roman"/>
                          <a:ea typeface="新細明體"/>
                        </a:rPr>
                        <a:t>,</a:t>
                      </a:r>
                      <a:r>
                        <a:rPr lang="en-US" sz="1400" kern="100" spc="-10" dirty="0">
                          <a:effectLst/>
                          <a:latin typeface="Times New Roman"/>
                          <a:ea typeface="新細明體"/>
                        </a:rPr>
                        <a:t>7</a:t>
                      </a:r>
                      <a:r>
                        <a:rPr lang="en-US" sz="1400" kern="100" dirty="0">
                          <a:effectLst/>
                          <a:latin typeface="Times New Roman"/>
                          <a:ea typeface="新細明體"/>
                        </a:rPr>
                        <a:t>5</a:t>
                      </a:r>
                      <a:r>
                        <a:rPr lang="en-US" altLang="zh-TW" sz="1400" kern="100" dirty="0">
                          <a:effectLst/>
                          <a:latin typeface="Times New Roman"/>
                          <a:ea typeface="新細明體"/>
                        </a:rPr>
                        <a:t>0</a:t>
                      </a:r>
                      <a:r>
                        <a:rPr lang="en-US" sz="1400" kern="100" dirty="0">
                          <a:effectLst/>
                          <a:latin typeface="Times New Roman"/>
                          <a:ea typeface="新細明體"/>
                        </a:rPr>
                        <a:t> </a:t>
                      </a:r>
                      <a:r>
                        <a:rPr lang="zh-TW" sz="1400" kern="100" dirty="0">
                          <a:effectLst/>
                          <a:latin typeface="Times New Roman"/>
                          <a:ea typeface="標楷體"/>
                          <a:cs typeface="標楷體"/>
                        </a:rPr>
                        <a:t>元</a:t>
                      </a:r>
                      <a:endParaRPr lang="zh-TW" sz="1200" kern="100" dirty="0">
                        <a:effectLst/>
                        <a:latin typeface="Times New Roman"/>
                        <a:ea typeface="新細明體"/>
                      </a:endParaRPr>
                    </a:p>
                  </a:txBody>
                  <a:tcPr marL="0" marR="0" marT="0" marB="0"/>
                </a:tc>
                <a:tc>
                  <a:txBody>
                    <a:bodyPr/>
                    <a:lstStyle/>
                    <a:p>
                      <a:pPr marL="50800" eaLnBrk="0" hangingPunct="0">
                        <a:lnSpc>
                          <a:spcPts val="1945"/>
                        </a:lnSpc>
                        <a:spcAft>
                          <a:spcPts val="0"/>
                        </a:spcAft>
                      </a:pPr>
                      <a:r>
                        <a:rPr lang="en-US" sz="1400" kern="100">
                          <a:effectLst/>
                          <a:latin typeface="Times New Roman"/>
                          <a:ea typeface="新細明體"/>
                        </a:rPr>
                        <a:t>2</a:t>
                      </a:r>
                      <a:r>
                        <a:rPr lang="en-US" sz="1400" kern="100" spc="-10">
                          <a:effectLst/>
                          <a:latin typeface="Times New Roman"/>
                          <a:ea typeface="新細明體"/>
                        </a:rPr>
                        <a:t>9</a:t>
                      </a:r>
                      <a:r>
                        <a:rPr lang="en-US" sz="1400" kern="100">
                          <a:effectLst/>
                          <a:latin typeface="Times New Roman"/>
                          <a:ea typeface="新細明體"/>
                        </a:rPr>
                        <a:t>6</a:t>
                      </a:r>
                      <a:r>
                        <a:rPr lang="en-US" sz="1400" kern="100" spc="-10">
                          <a:effectLst/>
                          <a:latin typeface="Times New Roman"/>
                          <a:ea typeface="新細明體"/>
                        </a:rPr>
                        <a:t> </a:t>
                      </a:r>
                      <a:r>
                        <a:rPr lang="zh-TW" sz="1400" kern="100">
                          <a:effectLst/>
                          <a:latin typeface="Times New Roman"/>
                          <a:ea typeface="標楷體"/>
                          <a:cs typeface="標楷體"/>
                        </a:rPr>
                        <a:t>點</a:t>
                      </a:r>
                      <a:endParaRPr lang="zh-TW" sz="1200" kern="100">
                        <a:effectLst/>
                        <a:latin typeface="Times New Roman"/>
                        <a:ea typeface="新細明體"/>
                      </a:endParaRPr>
                    </a:p>
                  </a:txBody>
                  <a:tcPr marL="0" marR="0" marT="0" marB="0"/>
                </a:tc>
                <a:tc>
                  <a:txBody>
                    <a:bodyPr/>
                    <a:lstStyle/>
                    <a:p>
                      <a:pPr marL="43180" eaLnBrk="0" hangingPunct="0">
                        <a:lnSpc>
                          <a:spcPts val="1945"/>
                        </a:lnSpc>
                        <a:spcAft>
                          <a:spcPts val="0"/>
                        </a:spcAft>
                      </a:pPr>
                      <a:r>
                        <a:rPr lang="en-US" sz="1400" kern="100" dirty="0">
                          <a:effectLst/>
                          <a:latin typeface="Times New Roman"/>
                          <a:ea typeface="新細明體"/>
                        </a:rPr>
                        <a:t>3</a:t>
                      </a:r>
                      <a:r>
                        <a:rPr lang="en-US" altLang="zh-TW" sz="1400" kern="100" dirty="0">
                          <a:effectLst/>
                          <a:latin typeface="Times New Roman"/>
                          <a:ea typeface="新細明體"/>
                        </a:rPr>
                        <a:t>9</a:t>
                      </a:r>
                      <a:r>
                        <a:rPr lang="en-US" sz="1400" kern="100" spc="-20" dirty="0">
                          <a:effectLst/>
                          <a:latin typeface="Times New Roman"/>
                          <a:ea typeface="新細明體"/>
                        </a:rPr>
                        <a:t>,</a:t>
                      </a:r>
                      <a:r>
                        <a:rPr lang="en-US" sz="1400" kern="100" dirty="0">
                          <a:effectLst/>
                          <a:latin typeface="Times New Roman"/>
                          <a:ea typeface="新細明體"/>
                        </a:rPr>
                        <a:t>9</a:t>
                      </a:r>
                      <a:r>
                        <a:rPr lang="en-US" altLang="zh-TW" sz="1400" kern="100" dirty="0">
                          <a:effectLst/>
                          <a:latin typeface="Times New Roman"/>
                          <a:ea typeface="新細明體"/>
                        </a:rPr>
                        <a:t>60</a:t>
                      </a:r>
                      <a:r>
                        <a:rPr lang="en-US" sz="1400" kern="100" spc="-5" dirty="0">
                          <a:effectLst/>
                          <a:latin typeface="Times New Roman"/>
                          <a:ea typeface="新細明體"/>
                        </a:rPr>
                        <a:t> </a:t>
                      </a:r>
                      <a:r>
                        <a:rPr lang="zh-TW" sz="1400" kern="100" dirty="0">
                          <a:effectLst/>
                          <a:latin typeface="Times New Roman"/>
                          <a:ea typeface="標楷體"/>
                          <a:cs typeface="標楷體"/>
                        </a:rPr>
                        <a:t>元</a:t>
                      </a:r>
                      <a:endParaRPr lang="zh-TW" sz="1200" kern="100" dirty="0">
                        <a:effectLst/>
                        <a:latin typeface="Times New Roman"/>
                        <a:ea typeface="新細明體"/>
                      </a:endParaRPr>
                    </a:p>
                  </a:txBody>
                  <a:tcPr marL="0" marR="0" marT="0" marB="0"/>
                </a:tc>
                <a:tc>
                  <a:txBody>
                    <a:bodyPr/>
                    <a:lstStyle/>
                    <a:p>
                      <a:pPr marL="41910" eaLnBrk="0" hangingPunct="0">
                        <a:lnSpc>
                          <a:spcPts val="1945"/>
                        </a:lnSpc>
                        <a:spcAft>
                          <a:spcPts val="0"/>
                        </a:spcAft>
                      </a:pPr>
                      <a:r>
                        <a:rPr lang="en-US" sz="1400" kern="100">
                          <a:effectLst/>
                          <a:latin typeface="Times New Roman"/>
                          <a:ea typeface="新細明體"/>
                        </a:rPr>
                        <a:t>3</a:t>
                      </a:r>
                      <a:r>
                        <a:rPr lang="en-US" sz="1400" kern="100" spc="-10">
                          <a:effectLst/>
                          <a:latin typeface="Times New Roman"/>
                          <a:ea typeface="新細明體"/>
                        </a:rPr>
                        <a:t>4</a:t>
                      </a:r>
                      <a:r>
                        <a:rPr lang="en-US" sz="1400" kern="100">
                          <a:effectLst/>
                          <a:latin typeface="Times New Roman"/>
                          <a:ea typeface="新細明體"/>
                        </a:rPr>
                        <a:t>4</a:t>
                      </a:r>
                      <a:r>
                        <a:rPr lang="en-US" sz="1400" kern="100" spc="-10">
                          <a:effectLst/>
                          <a:latin typeface="Times New Roman"/>
                          <a:ea typeface="新細明體"/>
                        </a:rPr>
                        <a:t> </a:t>
                      </a:r>
                      <a:r>
                        <a:rPr lang="zh-TW" sz="1400" kern="100">
                          <a:effectLst/>
                          <a:latin typeface="Times New Roman"/>
                          <a:ea typeface="標楷體"/>
                          <a:cs typeface="標楷體"/>
                        </a:rPr>
                        <a:t>點</a:t>
                      </a:r>
                      <a:endParaRPr lang="zh-TW" sz="1200" kern="100">
                        <a:effectLst/>
                        <a:latin typeface="Times New Roman"/>
                        <a:ea typeface="新細明體"/>
                      </a:endParaRPr>
                    </a:p>
                  </a:txBody>
                  <a:tcPr marL="0" marR="0" marT="0" marB="0"/>
                </a:tc>
                <a:tc>
                  <a:txBody>
                    <a:bodyPr/>
                    <a:lstStyle/>
                    <a:p>
                      <a:pPr marL="46355" eaLnBrk="0" hangingPunct="0">
                        <a:lnSpc>
                          <a:spcPts val="1945"/>
                        </a:lnSpc>
                        <a:spcAft>
                          <a:spcPts val="0"/>
                        </a:spcAft>
                      </a:pPr>
                      <a:r>
                        <a:rPr lang="en-US" sz="1400" kern="100" dirty="0">
                          <a:effectLst/>
                          <a:latin typeface="Times New Roman"/>
                          <a:ea typeface="新細明體"/>
                        </a:rPr>
                        <a:t>4</a:t>
                      </a:r>
                      <a:r>
                        <a:rPr lang="en-US" altLang="zh-TW" sz="1400" kern="100" dirty="0">
                          <a:effectLst/>
                          <a:latin typeface="Times New Roman"/>
                          <a:ea typeface="新細明體"/>
                        </a:rPr>
                        <a:t>6</a:t>
                      </a:r>
                      <a:r>
                        <a:rPr lang="en-US" sz="1400" kern="100" spc="-20" dirty="0">
                          <a:effectLst/>
                          <a:latin typeface="Times New Roman"/>
                          <a:ea typeface="新細明體"/>
                        </a:rPr>
                        <a:t>,</a:t>
                      </a:r>
                      <a:r>
                        <a:rPr lang="en-US" altLang="zh-TW" sz="1400" kern="100" spc="-20" dirty="0">
                          <a:effectLst/>
                          <a:latin typeface="Times New Roman"/>
                          <a:ea typeface="新細明體"/>
                        </a:rPr>
                        <a:t>440</a:t>
                      </a:r>
                      <a:r>
                        <a:rPr lang="en-US" sz="1400" kern="100" spc="-5" dirty="0">
                          <a:effectLst/>
                          <a:latin typeface="Times New Roman"/>
                          <a:ea typeface="新細明體"/>
                        </a:rPr>
                        <a:t> </a:t>
                      </a:r>
                      <a:r>
                        <a:rPr lang="zh-TW" sz="1400" kern="100" dirty="0">
                          <a:effectLst/>
                          <a:latin typeface="Times New Roman"/>
                          <a:ea typeface="標楷體"/>
                          <a:cs typeface="標楷體"/>
                        </a:rPr>
                        <a:t>元</a:t>
                      </a:r>
                      <a:endParaRPr lang="zh-TW" sz="1200" kern="100" dirty="0">
                        <a:effectLst/>
                        <a:latin typeface="Times New Roman"/>
                        <a:ea typeface="新細明體"/>
                      </a:endParaRPr>
                    </a:p>
                  </a:txBody>
                  <a:tcPr marL="0" marR="0" marT="0" marB="0"/>
                </a:tc>
                <a:tc>
                  <a:txBody>
                    <a:bodyPr/>
                    <a:lstStyle/>
                    <a:p>
                      <a:pPr marL="62230" eaLnBrk="0" hangingPunct="0">
                        <a:lnSpc>
                          <a:spcPts val="1945"/>
                        </a:lnSpc>
                        <a:spcAft>
                          <a:spcPts val="0"/>
                        </a:spcAft>
                      </a:pPr>
                      <a:r>
                        <a:rPr lang="en-US" sz="1400" kern="100">
                          <a:effectLst/>
                          <a:latin typeface="Times New Roman"/>
                          <a:ea typeface="新細明體"/>
                        </a:rPr>
                        <a:t>4</a:t>
                      </a:r>
                      <a:r>
                        <a:rPr lang="en-US" sz="1400" kern="100" spc="-10">
                          <a:effectLst/>
                          <a:latin typeface="Times New Roman"/>
                          <a:ea typeface="新細明體"/>
                        </a:rPr>
                        <a:t>4</a:t>
                      </a:r>
                      <a:r>
                        <a:rPr lang="en-US" sz="1400" kern="100">
                          <a:effectLst/>
                          <a:latin typeface="Times New Roman"/>
                          <a:ea typeface="新細明體"/>
                        </a:rPr>
                        <a:t>0</a:t>
                      </a:r>
                      <a:r>
                        <a:rPr lang="en-US" sz="1400" kern="100" spc="-10">
                          <a:effectLst/>
                          <a:latin typeface="Times New Roman"/>
                          <a:ea typeface="新細明體"/>
                        </a:rPr>
                        <a:t> </a:t>
                      </a:r>
                      <a:r>
                        <a:rPr lang="zh-TW" sz="1400" kern="100">
                          <a:effectLst/>
                          <a:latin typeface="Times New Roman"/>
                          <a:ea typeface="標楷體"/>
                          <a:cs typeface="標楷體"/>
                        </a:rPr>
                        <a:t>點</a:t>
                      </a:r>
                      <a:endParaRPr lang="zh-TW" sz="1200" kern="100">
                        <a:effectLst/>
                        <a:latin typeface="Times New Roman"/>
                        <a:ea typeface="新細明體"/>
                      </a:endParaRPr>
                    </a:p>
                  </a:txBody>
                  <a:tcPr marL="0" marR="0" marT="0" marB="0"/>
                </a:tc>
                <a:tc>
                  <a:txBody>
                    <a:bodyPr/>
                    <a:lstStyle/>
                    <a:p>
                      <a:pPr marL="27940" eaLnBrk="0" hangingPunct="0">
                        <a:lnSpc>
                          <a:spcPts val="1945"/>
                        </a:lnSpc>
                        <a:spcAft>
                          <a:spcPts val="0"/>
                        </a:spcAft>
                      </a:pPr>
                      <a:r>
                        <a:rPr lang="en-US" sz="1400" kern="100" dirty="0">
                          <a:effectLst/>
                          <a:latin typeface="Times New Roman"/>
                          <a:ea typeface="新細明體"/>
                        </a:rPr>
                        <a:t>5</a:t>
                      </a:r>
                      <a:r>
                        <a:rPr lang="en-US" altLang="zh-TW" sz="1400" kern="100" dirty="0">
                          <a:effectLst/>
                          <a:latin typeface="Times New Roman"/>
                          <a:ea typeface="新細明體"/>
                        </a:rPr>
                        <a:t>9</a:t>
                      </a:r>
                      <a:r>
                        <a:rPr lang="en-US" sz="1400" kern="100" spc="-20" dirty="0">
                          <a:effectLst/>
                          <a:latin typeface="Times New Roman"/>
                          <a:ea typeface="新細明體"/>
                        </a:rPr>
                        <a:t>,</a:t>
                      </a:r>
                      <a:r>
                        <a:rPr lang="en-US" altLang="zh-TW" sz="1400" kern="100" spc="-20" dirty="0">
                          <a:effectLst/>
                          <a:latin typeface="Times New Roman"/>
                          <a:ea typeface="新細明體"/>
                        </a:rPr>
                        <a:t>400</a:t>
                      </a:r>
                      <a:r>
                        <a:rPr lang="en-US" sz="1400" kern="100" spc="-5" dirty="0">
                          <a:effectLst/>
                          <a:latin typeface="Times New Roman"/>
                          <a:ea typeface="新細明體"/>
                        </a:rPr>
                        <a:t> </a:t>
                      </a:r>
                      <a:r>
                        <a:rPr lang="zh-TW" sz="1400" kern="100" dirty="0">
                          <a:effectLst/>
                          <a:latin typeface="Times New Roman"/>
                          <a:ea typeface="標楷體"/>
                          <a:cs typeface="標楷體"/>
                        </a:rPr>
                        <a:t>元</a:t>
                      </a:r>
                      <a:endParaRPr lang="zh-TW" sz="1200" kern="100" dirty="0">
                        <a:effectLst/>
                        <a:latin typeface="Times New Roman"/>
                        <a:ea typeface="新細明體"/>
                      </a:endParaRPr>
                    </a:p>
                  </a:txBody>
                  <a:tcPr marL="0" marR="0" marT="0" marB="0"/>
                </a:tc>
                <a:extLst>
                  <a:ext uri="{0D108BD9-81ED-4DB2-BD59-A6C34878D82A}">
                    <a16:rowId xmlns:a16="http://schemas.microsoft.com/office/drawing/2014/main" val="10002"/>
                  </a:ext>
                </a:extLst>
              </a:tr>
              <a:tr h="370840">
                <a:tc>
                  <a:txBody>
                    <a:bodyPr/>
                    <a:lstStyle/>
                    <a:p>
                      <a:pPr marL="14605" eaLnBrk="0" hangingPunct="0">
                        <a:lnSpc>
                          <a:spcPts val="1905"/>
                        </a:lnSpc>
                        <a:spcAft>
                          <a:spcPts val="0"/>
                        </a:spcAft>
                      </a:pPr>
                      <a:r>
                        <a:rPr lang="zh-TW" sz="1400" kern="100">
                          <a:effectLst/>
                          <a:latin typeface="Times New Roman"/>
                          <a:ea typeface="標楷體"/>
                          <a:cs typeface="標楷體"/>
                        </a:rPr>
                        <a:t>第三年</a:t>
                      </a:r>
                      <a:endParaRPr lang="zh-TW" sz="1200" kern="100">
                        <a:effectLst/>
                        <a:latin typeface="Times New Roman"/>
                        <a:ea typeface="新細明體"/>
                      </a:endParaRPr>
                    </a:p>
                  </a:txBody>
                  <a:tcPr marL="0" marR="0" marT="0" marB="0"/>
                </a:tc>
                <a:tc>
                  <a:txBody>
                    <a:bodyPr/>
                    <a:lstStyle/>
                    <a:p>
                      <a:pPr marL="69215" eaLnBrk="0" hangingPunct="0">
                        <a:lnSpc>
                          <a:spcPts val="1930"/>
                        </a:lnSpc>
                        <a:spcAft>
                          <a:spcPts val="0"/>
                        </a:spcAft>
                      </a:pPr>
                      <a:r>
                        <a:rPr lang="en-US" sz="1400" kern="100" dirty="0">
                          <a:effectLst/>
                          <a:latin typeface="Times New Roman"/>
                          <a:ea typeface="新細明體"/>
                        </a:rPr>
                        <a:t>2</a:t>
                      </a:r>
                      <a:r>
                        <a:rPr lang="en-US" sz="1400" kern="100" spc="-10" dirty="0">
                          <a:effectLst/>
                          <a:latin typeface="Times New Roman"/>
                          <a:ea typeface="新細明體"/>
                        </a:rPr>
                        <a:t>8</a:t>
                      </a:r>
                      <a:r>
                        <a:rPr lang="en-US" sz="1400" kern="100" dirty="0">
                          <a:effectLst/>
                          <a:latin typeface="Times New Roman"/>
                          <a:ea typeface="新細明體"/>
                        </a:rPr>
                        <a:t>0</a:t>
                      </a:r>
                      <a:r>
                        <a:rPr lang="en-US" sz="1400" kern="100" spc="-10" dirty="0">
                          <a:effectLst/>
                          <a:latin typeface="Times New Roman"/>
                          <a:ea typeface="新細明體"/>
                        </a:rPr>
                        <a:t> </a:t>
                      </a:r>
                      <a:r>
                        <a:rPr lang="zh-TW" sz="1400" kern="100" dirty="0">
                          <a:effectLst/>
                          <a:latin typeface="Times New Roman"/>
                          <a:ea typeface="標楷體"/>
                          <a:cs typeface="標楷體"/>
                        </a:rPr>
                        <a:t>點</a:t>
                      </a:r>
                      <a:endParaRPr lang="zh-TW" sz="1200" kern="100" dirty="0">
                        <a:effectLst/>
                        <a:latin typeface="Times New Roman"/>
                        <a:ea typeface="新細明體"/>
                      </a:endParaRPr>
                    </a:p>
                  </a:txBody>
                  <a:tcPr marL="0" marR="0" marT="0" marB="0"/>
                </a:tc>
                <a:tc>
                  <a:txBody>
                    <a:bodyPr/>
                    <a:lstStyle/>
                    <a:p>
                      <a:pPr marL="50800" eaLnBrk="0" hangingPunct="0">
                        <a:lnSpc>
                          <a:spcPts val="1930"/>
                        </a:lnSpc>
                        <a:spcAft>
                          <a:spcPts val="0"/>
                        </a:spcAft>
                      </a:pPr>
                      <a:r>
                        <a:rPr lang="en-US" sz="1400" kern="100" dirty="0">
                          <a:effectLst/>
                          <a:latin typeface="Times New Roman"/>
                          <a:ea typeface="新細明體"/>
                        </a:rPr>
                        <a:t>3</a:t>
                      </a:r>
                      <a:r>
                        <a:rPr lang="en-US" altLang="zh-TW" sz="1400" kern="100" dirty="0">
                          <a:effectLst/>
                          <a:latin typeface="Times New Roman"/>
                          <a:ea typeface="新細明體"/>
                        </a:rPr>
                        <a:t>7</a:t>
                      </a:r>
                      <a:r>
                        <a:rPr lang="en-US" sz="1400" kern="100" spc="-20" dirty="0">
                          <a:effectLst/>
                          <a:latin typeface="Times New Roman"/>
                          <a:ea typeface="新細明體"/>
                        </a:rPr>
                        <a:t>,</a:t>
                      </a:r>
                      <a:r>
                        <a:rPr lang="en-US" altLang="zh-TW" sz="1400" kern="100" spc="-20" dirty="0">
                          <a:effectLst/>
                          <a:latin typeface="Times New Roman"/>
                          <a:ea typeface="新細明體"/>
                        </a:rPr>
                        <a:t>800</a:t>
                      </a:r>
                      <a:r>
                        <a:rPr lang="en-US" sz="1400" kern="100" dirty="0">
                          <a:effectLst/>
                          <a:latin typeface="Times New Roman"/>
                          <a:ea typeface="新細明體"/>
                        </a:rPr>
                        <a:t> </a:t>
                      </a:r>
                      <a:r>
                        <a:rPr lang="zh-TW" sz="1400" kern="100" dirty="0">
                          <a:effectLst/>
                          <a:latin typeface="Times New Roman"/>
                          <a:ea typeface="標楷體"/>
                          <a:cs typeface="標楷體"/>
                        </a:rPr>
                        <a:t>元</a:t>
                      </a:r>
                      <a:endParaRPr lang="zh-TW" sz="1200" kern="100" dirty="0">
                        <a:effectLst/>
                        <a:latin typeface="Times New Roman"/>
                        <a:ea typeface="新細明體"/>
                      </a:endParaRPr>
                    </a:p>
                  </a:txBody>
                  <a:tcPr marL="0" marR="0" marT="0" marB="0"/>
                </a:tc>
                <a:tc>
                  <a:txBody>
                    <a:bodyPr/>
                    <a:lstStyle/>
                    <a:p>
                      <a:pPr marL="50800" eaLnBrk="0" hangingPunct="0">
                        <a:lnSpc>
                          <a:spcPts val="1930"/>
                        </a:lnSpc>
                        <a:spcAft>
                          <a:spcPts val="0"/>
                        </a:spcAft>
                      </a:pPr>
                      <a:r>
                        <a:rPr lang="en-US" sz="1400" kern="100">
                          <a:effectLst/>
                          <a:latin typeface="Times New Roman"/>
                          <a:ea typeface="新細明體"/>
                        </a:rPr>
                        <a:t>3</a:t>
                      </a:r>
                      <a:r>
                        <a:rPr lang="en-US" sz="1400" kern="100" spc="-10">
                          <a:effectLst/>
                          <a:latin typeface="Times New Roman"/>
                          <a:ea typeface="新細明體"/>
                        </a:rPr>
                        <a:t>1</a:t>
                      </a:r>
                      <a:r>
                        <a:rPr lang="en-US" sz="1400" kern="100">
                          <a:effectLst/>
                          <a:latin typeface="Times New Roman"/>
                          <a:ea typeface="新細明體"/>
                        </a:rPr>
                        <a:t>2</a:t>
                      </a:r>
                      <a:r>
                        <a:rPr lang="en-US" sz="1400" kern="100" spc="-10">
                          <a:effectLst/>
                          <a:latin typeface="Times New Roman"/>
                          <a:ea typeface="新細明體"/>
                        </a:rPr>
                        <a:t> </a:t>
                      </a:r>
                      <a:r>
                        <a:rPr lang="zh-TW" sz="1400" kern="100">
                          <a:effectLst/>
                          <a:latin typeface="Times New Roman"/>
                          <a:ea typeface="標楷體"/>
                          <a:cs typeface="標楷體"/>
                        </a:rPr>
                        <a:t>點</a:t>
                      </a:r>
                      <a:endParaRPr lang="zh-TW" sz="1200" kern="100">
                        <a:effectLst/>
                        <a:latin typeface="Times New Roman"/>
                        <a:ea typeface="新細明體"/>
                      </a:endParaRPr>
                    </a:p>
                  </a:txBody>
                  <a:tcPr marL="0" marR="0" marT="0" marB="0"/>
                </a:tc>
                <a:tc>
                  <a:txBody>
                    <a:bodyPr/>
                    <a:lstStyle/>
                    <a:p>
                      <a:pPr marL="43180" eaLnBrk="0" hangingPunct="0">
                        <a:lnSpc>
                          <a:spcPts val="1930"/>
                        </a:lnSpc>
                        <a:spcAft>
                          <a:spcPts val="0"/>
                        </a:spcAft>
                      </a:pPr>
                      <a:r>
                        <a:rPr lang="en-US" altLang="zh-TW" sz="1400" kern="100" dirty="0">
                          <a:effectLst/>
                          <a:latin typeface="Times New Roman"/>
                          <a:ea typeface="新細明體"/>
                        </a:rPr>
                        <a:t>42</a:t>
                      </a:r>
                      <a:r>
                        <a:rPr lang="en-US" sz="1400" kern="100" spc="-20" dirty="0">
                          <a:effectLst/>
                          <a:latin typeface="Times New Roman"/>
                          <a:ea typeface="新細明體"/>
                        </a:rPr>
                        <a:t>,</a:t>
                      </a:r>
                      <a:r>
                        <a:rPr lang="en-US" altLang="zh-TW" sz="1400" kern="100" spc="-20" dirty="0">
                          <a:effectLst/>
                          <a:latin typeface="Times New Roman"/>
                          <a:ea typeface="新細明體"/>
                        </a:rPr>
                        <a:t>120</a:t>
                      </a:r>
                      <a:r>
                        <a:rPr lang="en-US" sz="1400" kern="100" spc="-5" dirty="0">
                          <a:effectLst/>
                          <a:latin typeface="Times New Roman"/>
                          <a:ea typeface="新細明體"/>
                        </a:rPr>
                        <a:t> </a:t>
                      </a:r>
                      <a:r>
                        <a:rPr lang="zh-TW" sz="1400" kern="100" dirty="0">
                          <a:effectLst/>
                          <a:latin typeface="Times New Roman"/>
                          <a:ea typeface="標楷體"/>
                          <a:cs typeface="標楷體"/>
                        </a:rPr>
                        <a:t>元</a:t>
                      </a:r>
                      <a:endParaRPr lang="zh-TW" sz="1200" kern="100" dirty="0">
                        <a:effectLst/>
                        <a:latin typeface="Times New Roman"/>
                        <a:ea typeface="新細明體"/>
                      </a:endParaRPr>
                    </a:p>
                  </a:txBody>
                  <a:tcPr marL="0" marR="0" marT="0" marB="0"/>
                </a:tc>
                <a:tc>
                  <a:txBody>
                    <a:bodyPr/>
                    <a:lstStyle/>
                    <a:p>
                      <a:pPr marL="41910" eaLnBrk="0" hangingPunct="0">
                        <a:lnSpc>
                          <a:spcPts val="1930"/>
                        </a:lnSpc>
                        <a:spcAft>
                          <a:spcPts val="0"/>
                        </a:spcAft>
                      </a:pPr>
                      <a:r>
                        <a:rPr lang="en-US" sz="1400" kern="100">
                          <a:effectLst/>
                          <a:latin typeface="Times New Roman"/>
                          <a:ea typeface="新細明體"/>
                        </a:rPr>
                        <a:t>3</a:t>
                      </a:r>
                      <a:r>
                        <a:rPr lang="en-US" sz="1400" kern="100" spc="-10">
                          <a:effectLst/>
                          <a:latin typeface="Times New Roman"/>
                          <a:ea typeface="新細明體"/>
                        </a:rPr>
                        <a:t>6</a:t>
                      </a:r>
                      <a:r>
                        <a:rPr lang="en-US" sz="1400" kern="100">
                          <a:effectLst/>
                          <a:latin typeface="Times New Roman"/>
                          <a:ea typeface="新細明體"/>
                        </a:rPr>
                        <a:t>0</a:t>
                      </a:r>
                      <a:r>
                        <a:rPr lang="en-US" sz="1400" kern="100" spc="-10">
                          <a:effectLst/>
                          <a:latin typeface="Times New Roman"/>
                          <a:ea typeface="新細明體"/>
                        </a:rPr>
                        <a:t> </a:t>
                      </a:r>
                      <a:r>
                        <a:rPr lang="zh-TW" sz="1400" kern="100">
                          <a:effectLst/>
                          <a:latin typeface="Times New Roman"/>
                          <a:ea typeface="標楷體"/>
                          <a:cs typeface="標楷體"/>
                        </a:rPr>
                        <a:t>點</a:t>
                      </a:r>
                      <a:endParaRPr lang="zh-TW" sz="1200" kern="100">
                        <a:effectLst/>
                        <a:latin typeface="Times New Roman"/>
                        <a:ea typeface="新細明體"/>
                      </a:endParaRPr>
                    </a:p>
                  </a:txBody>
                  <a:tcPr marL="0" marR="0" marT="0" marB="0"/>
                </a:tc>
                <a:tc>
                  <a:txBody>
                    <a:bodyPr/>
                    <a:lstStyle/>
                    <a:p>
                      <a:pPr marL="46355" eaLnBrk="0" hangingPunct="0">
                        <a:lnSpc>
                          <a:spcPts val="1930"/>
                        </a:lnSpc>
                        <a:spcAft>
                          <a:spcPts val="0"/>
                        </a:spcAft>
                      </a:pPr>
                      <a:r>
                        <a:rPr lang="en-US" sz="1400" kern="100" dirty="0">
                          <a:effectLst/>
                          <a:latin typeface="Times New Roman"/>
                          <a:ea typeface="新細明體"/>
                        </a:rPr>
                        <a:t>4</a:t>
                      </a:r>
                      <a:r>
                        <a:rPr lang="en-US" altLang="zh-TW" sz="1400" kern="100" dirty="0">
                          <a:effectLst/>
                          <a:latin typeface="Times New Roman"/>
                          <a:ea typeface="新細明體"/>
                        </a:rPr>
                        <a:t>8</a:t>
                      </a:r>
                      <a:r>
                        <a:rPr lang="en-US" sz="1400" kern="100" spc="-20" dirty="0">
                          <a:effectLst/>
                          <a:latin typeface="Times New Roman"/>
                          <a:ea typeface="新細明體"/>
                        </a:rPr>
                        <a:t>,</a:t>
                      </a:r>
                      <a:r>
                        <a:rPr lang="en-US" altLang="zh-TW" sz="1400" kern="100" spc="-20" dirty="0">
                          <a:effectLst/>
                          <a:latin typeface="Times New Roman"/>
                          <a:ea typeface="新細明體"/>
                        </a:rPr>
                        <a:t>600</a:t>
                      </a:r>
                      <a:r>
                        <a:rPr lang="en-US" sz="1400" kern="100" spc="-5" dirty="0">
                          <a:effectLst/>
                          <a:latin typeface="Times New Roman"/>
                          <a:ea typeface="新細明體"/>
                        </a:rPr>
                        <a:t> </a:t>
                      </a:r>
                      <a:r>
                        <a:rPr lang="zh-TW" sz="1400" kern="100" dirty="0">
                          <a:effectLst/>
                          <a:latin typeface="Times New Roman"/>
                          <a:ea typeface="標楷體"/>
                          <a:cs typeface="標楷體"/>
                        </a:rPr>
                        <a:t>元</a:t>
                      </a:r>
                      <a:endParaRPr lang="zh-TW" sz="1200" kern="100" dirty="0">
                        <a:effectLst/>
                        <a:latin typeface="Times New Roman"/>
                        <a:ea typeface="新細明體"/>
                      </a:endParaRPr>
                    </a:p>
                  </a:txBody>
                  <a:tcPr marL="0" marR="0" marT="0" marB="0"/>
                </a:tc>
                <a:tc>
                  <a:txBody>
                    <a:bodyPr/>
                    <a:lstStyle/>
                    <a:p>
                      <a:pPr marL="62230" eaLnBrk="0" hangingPunct="0">
                        <a:lnSpc>
                          <a:spcPts val="1930"/>
                        </a:lnSpc>
                        <a:spcAft>
                          <a:spcPts val="0"/>
                        </a:spcAft>
                      </a:pPr>
                      <a:r>
                        <a:rPr lang="en-US" sz="1400" kern="100">
                          <a:effectLst/>
                          <a:latin typeface="Times New Roman"/>
                          <a:ea typeface="新細明體"/>
                        </a:rPr>
                        <a:t>4</a:t>
                      </a:r>
                      <a:r>
                        <a:rPr lang="en-US" sz="1400" kern="100" spc="-10">
                          <a:effectLst/>
                          <a:latin typeface="Times New Roman"/>
                          <a:ea typeface="新細明體"/>
                        </a:rPr>
                        <a:t>5</a:t>
                      </a:r>
                      <a:r>
                        <a:rPr lang="en-US" sz="1400" kern="100">
                          <a:effectLst/>
                          <a:latin typeface="Times New Roman"/>
                          <a:ea typeface="新細明體"/>
                        </a:rPr>
                        <a:t>6</a:t>
                      </a:r>
                      <a:r>
                        <a:rPr lang="en-US" sz="1400" kern="100" spc="-10">
                          <a:effectLst/>
                          <a:latin typeface="Times New Roman"/>
                          <a:ea typeface="新細明體"/>
                        </a:rPr>
                        <a:t> </a:t>
                      </a:r>
                      <a:r>
                        <a:rPr lang="zh-TW" sz="1400" kern="100">
                          <a:effectLst/>
                          <a:latin typeface="Times New Roman"/>
                          <a:ea typeface="標楷體"/>
                          <a:cs typeface="標楷體"/>
                        </a:rPr>
                        <a:t>點</a:t>
                      </a:r>
                      <a:endParaRPr lang="zh-TW" sz="1200" kern="100">
                        <a:effectLst/>
                        <a:latin typeface="Times New Roman"/>
                        <a:ea typeface="新細明體"/>
                      </a:endParaRPr>
                    </a:p>
                  </a:txBody>
                  <a:tcPr marL="0" marR="0" marT="0" marB="0"/>
                </a:tc>
                <a:tc>
                  <a:txBody>
                    <a:bodyPr/>
                    <a:lstStyle/>
                    <a:p>
                      <a:pPr marL="27940" eaLnBrk="0" hangingPunct="0">
                        <a:lnSpc>
                          <a:spcPts val="1930"/>
                        </a:lnSpc>
                        <a:spcAft>
                          <a:spcPts val="0"/>
                        </a:spcAft>
                      </a:pPr>
                      <a:r>
                        <a:rPr lang="en-US" altLang="zh-TW" sz="1400" kern="100" dirty="0">
                          <a:effectLst/>
                          <a:latin typeface="Times New Roman"/>
                          <a:ea typeface="新細明體"/>
                        </a:rPr>
                        <a:t>61</a:t>
                      </a:r>
                      <a:r>
                        <a:rPr lang="en-US" sz="1400" kern="100" spc="-20" dirty="0">
                          <a:effectLst/>
                          <a:latin typeface="Times New Roman"/>
                          <a:ea typeface="新細明體"/>
                        </a:rPr>
                        <a:t>,</a:t>
                      </a:r>
                      <a:r>
                        <a:rPr lang="en-US" altLang="zh-TW" sz="1400" kern="100" spc="-20" dirty="0">
                          <a:effectLst/>
                          <a:latin typeface="Times New Roman"/>
                          <a:ea typeface="新細明體"/>
                        </a:rPr>
                        <a:t>560</a:t>
                      </a:r>
                      <a:r>
                        <a:rPr lang="en-US" sz="1400" kern="100" spc="-5" dirty="0">
                          <a:effectLst/>
                          <a:latin typeface="Times New Roman"/>
                          <a:ea typeface="新細明體"/>
                        </a:rPr>
                        <a:t> </a:t>
                      </a:r>
                      <a:r>
                        <a:rPr lang="zh-TW" sz="1400" kern="100" dirty="0">
                          <a:effectLst/>
                          <a:latin typeface="Times New Roman"/>
                          <a:ea typeface="標楷體"/>
                          <a:cs typeface="標楷體"/>
                        </a:rPr>
                        <a:t>元</a:t>
                      </a:r>
                      <a:endParaRPr lang="zh-TW" sz="1200" kern="100" dirty="0">
                        <a:effectLst/>
                        <a:latin typeface="Times New Roman"/>
                        <a:ea typeface="新細明體"/>
                      </a:endParaRPr>
                    </a:p>
                  </a:txBody>
                  <a:tcPr marL="0" marR="0" marT="0" marB="0"/>
                </a:tc>
                <a:extLst>
                  <a:ext uri="{0D108BD9-81ED-4DB2-BD59-A6C34878D82A}">
                    <a16:rowId xmlns:a16="http://schemas.microsoft.com/office/drawing/2014/main" val="10003"/>
                  </a:ext>
                </a:extLst>
              </a:tr>
              <a:tr h="370840">
                <a:tc>
                  <a:txBody>
                    <a:bodyPr/>
                    <a:lstStyle/>
                    <a:p>
                      <a:pPr eaLnBrk="0" hangingPunct="0"/>
                      <a:r>
                        <a:rPr lang="zh-TW" altLang="zh-TW" sz="1800" kern="1200" dirty="0">
                          <a:solidFill>
                            <a:schemeClr val="dk1"/>
                          </a:solidFill>
                          <a:effectLst/>
                          <a:latin typeface="標楷體" panose="03000509000000000000" pitchFamily="65" charset="-120"/>
                          <a:ea typeface="標楷體" panose="03000509000000000000" pitchFamily="65" charset="-120"/>
                          <a:cs typeface="+mn-cs"/>
                        </a:rPr>
                        <a:t>第四年</a:t>
                      </a:r>
                    </a:p>
                    <a:p>
                      <a:r>
                        <a:rPr lang="zh-TW" altLang="zh-TW" sz="1800" kern="1200" dirty="0">
                          <a:solidFill>
                            <a:schemeClr val="dk1"/>
                          </a:solidFill>
                          <a:effectLst/>
                          <a:latin typeface="標楷體" panose="03000509000000000000" pitchFamily="65" charset="-120"/>
                          <a:ea typeface="標楷體" panose="03000509000000000000" pitchFamily="65" charset="-120"/>
                          <a:cs typeface="+mn-cs"/>
                        </a:rPr>
                        <a:t>以上</a:t>
                      </a:r>
                      <a:endParaRPr lang="en-US" altLang="zh-TW" sz="1800" kern="1200" dirty="0">
                        <a:solidFill>
                          <a:schemeClr val="dk1"/>
                        </a:solidFill>
                        <a:effectLst/>
                        <a:latin typeface="標楷體" panose="03000509000000000000" pitchFamily="65" charset="-120"/>
                        <a:ea typeface="標楷體" panose="03000509000000000000" pitchFamily="65" charset="-120"/>
                        <a:cs typeface="+mn-cs"/>
                      </a:endParaRPr>
                    </a:p>
                    <a:p>
                      <a:endParaRPr lang="en-US" altLang="zh-TW" sz="1800" kern="1200" dirty="0">
                        <a:solidFill>
                          <a:schemeClr val="dk1"/>
                        </a:solidFill>
                        <a:effectLst/>
                        <a:latin typeface="標楷體" panose="03000509000000000000" pitchFamily="65" charset="-120"/>
                        <a:ea typeface="標楷體" panose="03000509000000000000" pitchFamily="65" charset="-120"/>
                        <a:cs typeface="+mn-cs"/>
                      </a:endParaRPr>
                    </a:p>
                    <a:p>
                      <a:endParaRPr lang="en-US" altLang="zh-TW" sz="1800" kern="1200" dirty="0">
                        <a:solidFill>
                          <a:schemeClr val="dk1"/>
                        </a:solidFill>
                        <a:effectLst/>
                        <a:latin typeface="標楷體" panose="03000509000000000000" pitchFamily="65" charset="-120"/>
                        <a:ea typeface="標楷體" panose="03000509000000000000" pitchFamily="65" charset="-120"/>
                        <a:cs typeface="+mn-cs"/>
                      </a:endParaRPr>
                    </a:p>
                    <a:p>
                      <a:endParaRPr lang="en-US" altLang="zh-TW" sz="1800" kern="1200" dirty="0">
                        <a:solidFill>
                          <a:schemeClr val="dk1"/>
                        </a:solidFill>
                        <a:effectLst/>
                        <a:latin typeface="標楷體" panose="03000509000000000000" pitchFamily="65" charset="-120"/>
                        <a:ea typeface="標楷體" panose="03000509000000000000" pitchFamily="65" charset="-120"/>
                        <a:cs typeface="+mn-cs"/>
                      </a:endParaRPr>
                    </a:p>
                    <a:p>
                      <a:endParaRPr lang="en-US" altLang="zh-TW" sz="1800" kern="1200" dirty="0">
                        <a:solidFill>
                          <a:schemeClr val="dk1"/>
                        </a:solidFill>
                        <a:effectLst/>
                        <a:latin typeface="標楷體" panose="03000509000000000000" pitchFamily="65" charset="-120"/>
                        <a:ea typeface="標楷體" panose="03000509000000000000" pitchFamily="65" charset="-120"/>
                        <a:cs typeface="+mn-cs"/>
                      </a:endParaRPr>
                    </a:p>
                    <a:p>
                      <a:endParaRPr lang="zh-TW" altLang="en-US" dirty="0">
                        <a:latin typeface="標楷體" panose="03000509000000000000" pitchFamily="65" charset="-120"/>
                        <a:ea typeface="標楷體" panose="03000509000000000000" pitchFamily="65" charset="-120"/>
                      </a:endParaRPr>
                    </a:p>
                  </a:txBody>
                  <a:tcPr/>
                </a:tc>
                <a:tc gridSpan="8">
                  <a:txBody>
                    <a:bodyPr/>
                    <a:lstStyle/>
                    <a:p>
                      <a:r>
                        <a:rPr lang="zh-TW" altLang="zh-TW" sz="1800" kern="1200" dirty="0">
                          <a:solidFill>
                            <a:schemeClr val="dk1"/>
                          </a:solidFill>
                          <a:effectLst/>
                          <a:latin typeface="標楷體" panose="03000509000000000000" pitchFamily="65" charset="-120"/>
                          <a:ea typeface="標楷體" panose="03000509000000000000" pitchFamily="65" charset="-120"/>
                          <a:cs typeface="+mn-cs"/>
                        </a:rPr>
                        <a:t>不予增加，維持第三年之薪點及薪資</a:t>
                      </a:r>
                      <a:endParaRPr lang="en-US" altLang="zh-TW" sz="1800" kern="1200" dirty="0">
                        <a:solidFill>
                          <a:schemeClr val="dk1"/>
                        </a:solidFill>
                        <a:effectLst/>
                        <a:latin typeface="標楷體" panose="03000509000000000000" pitchFamily="65" charset="-120"/>
                        <a:ea typeface="標楷體" panose="03000509000000000000" pitchFamily="65" charset="-120"/>
                        <a:cs typeface="+mn-cs"/>
                      </a:endParaRPr>
                    </a:p>
                    <a:p>
                      <a:endParaRPr lang="en-US" altLang="zh-TW" sz="1800" kern="1200" dirty="0">
                        <a:solidFill>
                          <a:schemeClr val="dk1"/>
                        </a:solidFill>
                        <a:effectLst/>
                        <a:latin typeface="標楷體" panose="03000509000000000000" pitchFamily="65" charset="-120"/>
                        <a:ea typeface="標楷體" panose="03000509000000000000" pitchFamily="65" charset="-120"/>
                        <a:cs typeface="+mn-cs"/>
                      </a:endParaRPr>
                    </a:p>
                    <a:p>
                      <a:r>
                        <a:rPr lang="zh-TW" altLang="zh-TW" sz="1800" kern="1200" dirty="0">
                          <a:solidFill>
                            <a:schemeClr val="dk1"/>
                          </a:solidFill>
                          <a:effectLst/>
                          <a:latin typeface="標楷體" panose="03000509000000000000" pitchFamily="65" charset="-120"/>
                          <a:ea typeface="標楷體" panose="03000509000000000000" pitchFamily="65" charset="-120"/>
                          <a:cs typeface="+mn-cs"/>
                        </a:rPr>
                        <a:t>年資計算，係當年</a:t>
                      </a:r>
                      <a:r>
                        <a:rPr lang="en-US" altLang="zh-TW" sz="1800" kern="1200" dirty="0">
                          <a:solidFill>
                            <a:schemeClr val="dk1"/>
                          </a:solidFill>
                          <a:effectLst/>
                          <a:latin typeface="標楷體" panose="03000509000000000000" pitchFamily="65" charset="-120"/>
                          <a:ea typeface="標楷體" panose="03000509000000000000" pitchFamily="65" charset="-120"/>
                          <a:cs typeface="+mn-cs"/>
                        </a:rPr>
                        <a:t>1</a:t>
                      </a:r>
                      <a:r>
                        <a:rPr lang="zh-TW" altLang="zh-TW" sz="1800" kern="1200" dirty="0">
                          <a:solidFill>
                            <a:schemeClr val="dk1"/>
                          </a:solidFill>
                          <a:effectLst/>
                          <a:latin typeface="標楷體" panose="03000509000000000000" pitchFamily="65" charset="-120"/>
                          <a:ea typeface="標楷體" panose="03000509000000000000" pitchFamily="65" charset="-120"/>
                          <a:cs typeface="+mn-cs"/>
                        </a:rPr>
                        <a:t>至</a:t>
                      </a:r>
                      <a:r>
                        <a:rPr lang="en-US" altLang="zh-TW" sz="1800" kern="1200" dirty="0">
                          <a:solidFill>
                            <a:schemeClr val="dk1"/>
                          </a:solidFill>
                          <a:effectLst/>
                          <a:latin typeface="標楷體" panose="03000509000000000000" pitchFamily="65" charset="-120"/>
                          <a:ea typeface="標楷體" panose="03000509000000000000" pitchFamily="65" charset="-120"/>
                          <a:cs typeface="+mn-cs"/>
                        </a:rPr>
                        <a:t>12</a:t>
                      </a:r>
                      <a:r>
                        <a:rPr lang="zh-TW" altLang="zh-TW" sz="1800" kern="1200" dirty="0">
                          <a:solidFill>
                            <a:schemeClr val="dk1"/>
                          </a:solidFill>
                          <a:effectLst/>
                          <a:latin typeface="標楷體" panose="03000509000000000000" pitchFamily="65" charset="-120"/>
                          <a:ea typeface="標楷體" panose="03000509000000000000" pitchFamily="65" charset="-120"/>
                          <a:cs typeface="+mn-cs"/>
                        </a:rPr>
                        <a:t>月任職期間均任同一職級，始取得該職級第一年年資。當年</a:t>
                      </a:r>
                      <a:r>
                        <a:rPr lang="en-US" altLang="zh-TW" sz="1800" kern="1200" dirty="0">
                          <a:solidFill>
                            <a:schemeClr val="dk1"/>
                          </a:solidFill>
                          <a:effectLst/>
                          <a:latin typeface="標楷體" panose="03000509000000000000" pitchFamily="65" charset="-120"/>
                          <a:ea typeface="標楷體" panose="03000509000000000000" pitchFamily="65" charset="-120"/>
                          <a:cs typeface="+mn-cs"/>
                        </a:rPr>
                        <a:t>1</a:t>
                      </a:r>
                      <a:r>
                        <a:rPr lang="zh-TW" altLang="zh-TW" sz="1800" kern="1200" dirty="0">
                          <a:solidFill>
                            <a:schemeClr val="dk1"/>
                          </a:solidFill>
                          <a:effectLst/>
                          <a:latin typeface="標楷體" panose="03000509000000000000" pitchFamily="65" charset="-120"/>
                          <a:ea typeface="標楷體" panose="03000509000000000000" pitchFamily="65" charset="-120"/>
                          <a:cs typeface="+mn-cs"/>
                        </a:rPr>
                        <a:t>至</a:t>
                      </a:r>
                      <a:r>
                        <a:rPr lang="en-US" altLang="zh-TW" sz="1800" kern="1200" dirty="0">
                          <a:solidFill>
                            <a:schemeClr val="dk1"/>
                          </a:solidFill>
                          <a:effectLst/>
                          <a:latin typeface="標楷體" panose="03000509000000000000" pitchFamily="65" charset="-120"/>
                          <a:ea typeface="標楷體" panose="03000509000000000000" pitchFamily="65" charset="-120"/>
                          <a:cs typeface="+mn-cs"/>
                        </a:rPr>
                        <a:t>12</a:t>
                      </a:r>
                      <a:r>
                        <a:rPr lang="zh-TW" altLang="zh-TW" sz="1800" kern="1200" dirty="0">
                          <a:solidFill>
                            <a:schemeClr val="dk1"/>
                          </a:solidFill>
                          <a:effectLst/>
                          <a:latin typeface="標楷體" panose="03000509000000000000" pitchFamily="65" charset="-120"/>
                          <a:ea typeface="標楷體" panose="03000509000000000000" pitchFamily="65" charset="-120"/>
                          <a:cs typeface="+mn-cs"/>
                        </a:rPr>
                        <a:t>月任職期間分任不同職級者，不得予以併計取得高一職級之年資</a:t>
                      </a:r>
                      <a:endParaRPr lang="en-US" altLang="zh-TW" sz="1800" kern="1200" dirty="0">
                        <a:solidFill>
                          <a:schemeClr val="dk1"/>
                        </a:solidFill>
                        <a:effectLst/>
                        <a:latin typeface="標楷體" panose="03000509000000000000" pitchFamily="65" charset="-120"/>
                        <a:ea typeface="標楷體" panose="03000509000000000000" pitchFamily="65" charset="-120"/>
                        <a:cs typeface="+mn-cs"/>
                      </a:endParaRPr>
                    </a:p>
                  </a:txBody>
                  <a:tcPr/>
                </a:tc>
                <a:tc hMerge="1">
                  <a:txBody>
                    <a:bodyPr/>
                    <a:lstStyle/>
                    <a:p>
                      <a:endParaRPr lang="zh-TW" altLang="en-US" dirty="0"/>
                    </a:p>
                  </a:txBody>
                  <a:tcPr/>
                </a:tc>
                <a:tc hMerge="1">
                  <a:txBody>
                    <a:bodyPr/>
                    <a:lstStyle/>
                    <a:p>
                      <a:endParaRPr lang="zh-TW" altLang="en-US" dirty="0"/>
                    </a:p>
                  </a:txBody>
                  <a:tcPr/>
                </a:tc>
                <a:tc hMerge="1">
                  <a:txBody>
                    <a:bodyPr/>
                    <a:lstStyle/>
                    <a:p>
                      <a:endParaRPr lang="zh-TW" altLang="en-US" dirty="0"/>
                    </a:p>
                  </a:txBody>
                  <a:tcPr/>
                </a:tc>
                <a:tc hMerge="1">
                  <a:txBody>
                    <a:bodyPr/>
                    <a:lstStyle/>
                    <a:p>
                      <a:endParaRPr lang="zh-TW" altLang="en-US" dirty="0"/>
                    </a:p>
                  </a:txBody>
                  <a:tcPr/>
                </a:tc>
                <a:tc hMerge="1">
                  <a:txBody>
                    <a:bodyPr/>
                    <a:lstStyle/>
                    <a:p>
                      <a:endParaRPr lang="zh-TW" altLang="en-US" dirty="0"/>
                    </a:p>
                  </a:txBody>
                  <a:tcPr/>
                </a:tc>
                <a:tc hMerge="1">
                  <a:txBody>
                    <a:bodyPr/>
                    <a:lstStyle/>
                    <a:p>
                      <a:endParaRPr lang="zh-TW" altLang="en-US" dirty="0"/>
                    </a:p>
                  </a:txBody>
                  <a:tcPr/>
                </a:tc>
                <a:tc hMerge="1">
                  <a:txBody>
                    <a:bodyPr/>
                    <a:lstStyle/>
                    <a:p>
                      <a:endParaRPr lang="zh-TW" altLang="en-US" dirty="0"/>
                    </a:p>
                  </a:txBody>
                  <a:tcPr/>
                </a:tc>
                <a:extLst>
                  <a:ext uri="{0D108BD9-81ED-4DB2-BD59-A6C34878D82A}">
                    <a16:rowId xmlns:a16="http://schemas.microsoft.com/office/drawing/2014/main" val="10004"/>
                  </a:ext>
                </a:extLst>
              </a:tr>
            </a:tbl>
          </a:graphicData>
        </a:graphic>
      </p:graphicFrame>
      <p:sp>
        <p:nvSpPr>
          <p:cNvPr id="3" name="投影片編號版面配置區 2"/>
          <p:cNvSpPr>
            <a:spLocks noGrp="1"/>
          </p:cNvSpPr>
          <p:nvPr>
            <p:ph type="sldNum" sz="quarter" idx="12"/>
          </p:nvPr>
        </p:nvSpPr>
        <p:spPr/>
        <p:txBody>
          <a:bodyPr/>
          <a:lstStyle/>
          <a:p>
            <a:pPr>
              <a:defRPr/>
            </a:pPr>
            <a:fld id="{AD5D16AC-C5BC-499D-A14D-AC8156975861}" type="slidenum">
              <a:rPr lang="en-US" altLang="zh-TW" smtClean="0"/>
              <a:pPr>
                <a:defRPr/>
              </a:pPr>
              <a:t>39</a:t>
            </a:fld>
            <a:endParaRPr lang="en-US" altLang="zh-TW"/>
          </a:p>
        </p:txBody>
      </p:sp>
    </p:spTree>
    <p:extLst>
      <p:ext uri="{BB962C8B-B14F-4D97-AF65-F5344CB8AC3E}">
        <p14:creationId xmlns:p14="http://schemas.microsoft.com/office/powerpoint/2010/main" val="10623625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179512" y="332656"/>
            <a:ext cx="8856984" cy="504056"/>
          </a:xfrm>
        </p:spPr>
        <p:txBody>
          <a:bodyPr/>
          <a:lstStyle/>
          <a:p>
            <a:r>
              <a:rPr lang="zh-TW" altLang="en-US" sz="3200" dirty="0"/>
              <a:t>申請補</a:t>
            </a:r>
            <a:r>
              <a:rPr lang="en-US" altLang="zh-TW" sz="3200" dirty="0"/>
              <a:t>(</a:t>
            </a:r>
            <a:r>
              <a:rPr lang="zh-TW" altLang="en-US" sz="3200" dirty="0"/>
              <a:t>捐</a:t>
            </a:r>
            <a:r>
              <a:rPr lang="en-US" altLang="zh-TW" sz="3200" dirty="0"/>
              <a:t>)</a:t>
            </a:r>
            <a:r>
              <a:rPr lang="zh-TW" altLang="en-US" sz="3200" dirty="0"/>
              <a:t>助計畫，那些經費不予補</a:t>
            </a:r>
            <a:r>
              <a:rPr lang="en-US" altLang="zh-TW" sz="3200" dirty="0"/>
              <a:t>(</a:t>
            </a:r>
            <a:r>
              <a:rPr lang="zh-TW" altLang="en-US" sz="3200" dirty="0"/>
              <a:t>捐</a:t>
            </a:r>
            <a:r>
              <a:rPr lang="en-US" altLang="zh-TW" sz="3200" dirty="0"/>
              <a:t>)</a:t>
            </a:r>
            <a:r>
              <a:rPr lang="zh-TW" altLang="en-US" sz="3200" dirty="0"/>
              <a:t>助</a:t>
            </a:r>
            <a:r>
              <a:rPr lang="en-US" altLang="zh-TW" sz="3200" dirty="0"/>
              <a:t>?(§4)</a:t>
            </a:r>
            <a:endParaRPr lang="zh-TW" altLang="en-US" sz="3200" dirty="0"/>
          </a:p>
        </p:txBody>
      </p:sp>
      <p:sp>
        <p:nvSpPr>
          <p:cNvPr id="3" name="內容版面配置區 2"/>
          <p:cNvSpPr>
            <a:spLocks noGrp="1"/>
          </p:cNvSpPr>
          <p:nvPr>
            <p:ph idx="1"/>
          </p:nvPr>
        </p:nvSpPr>
        <p:spPr>
          <a:xfrm>
            <a:off x="755576" y="980728"/>
            <a:ext cx="7632848" cy="4824536"/>
          </a:xfrm>
        </p:spPr>
        <p:txBody>
          <a:bodyPr/>
          <a:lstStyle/>
          <a:p>
            <a:pPr marL="457200" indent="-457200">
              <a:buFont typeface="Wingdings" panose="05000000000000000000" pitchFamily="2" charset="2"/>
              <a:buChar char="Ø"/>
            </a:pPr>
            <a:r>
              <a:rPr lang="zh-TW" altLang="en-US" dirty="0">
                <a:solidFill>
                  <a:srgbClr val="C00000"/>
                </a:solidFill>
              </a:rPr>
              <a:t>人事費</a:t>
            </a:r>
            <a:r>
              <a:rPr lang="zh-TW" altLang="en-US" dirty="0">
                <a:latin typeface="新細明體"/>
                <a:ea typeface="新細明體"/>
              </a:rPr>
              <a:t>：</a:t>
            </a:r>
            <a:r>
              <a:rPr lang="zh-TW" altLang="en-US" dirty="0"/>
              <a:t>但因特殊需要，經教育部同意者，不在此限。</a:t>
            </a:r>
            <a:endParaRPr lang="en-US" altLang="zh-TW" dirty="0"/>
          </a:p>
          <a:p>
            <a:pPr marL="457200" indent="-457200">
              <a:buFont typeface="Wingdings" panose="05000000000000000000" pitchFamily="2" charset="2"/>
              <a:buChar char="Ø"/>
            </a:pPr>
            <a:r>
              <a:rPr lang="zh-TW" altLang="en-US" dirty="0">
                <a:solidFill>
                  <a:srgbClr val="C00000"/>
                </a:solidFill>
              </a:rPr>
              <a:t>加班費</a:t>
            </a:r>
            <a:r>
              <a:rPr lang="zh-TW" altLang="en-US" dirty="0"/>
              <a:t>：如有延長工作時間者，得由執行單位年度經費核實支付加班費。</a:t>
            </a:r>
            <a:endParaRPr lang="en-US" altLang="zh-TW" dirty="0"/>
          </a:p>
          <a:p>
            <a:pPr marL="457200" indent="-457200">
              <a:buFont typeface="Wingdings" panose="05000000000000000000" pitchFamily="2" charset="2"/>
              <a:buChar char="Ø"/>
            </a:pPr>
            <a:r>
              <a:rPr lang="zh-TW" altLang="en-US" dirty="0">
                <a:solidFill>
                  <a:srgbClr val="C00000"/>
                </a:solidFill>
              </a:rPr>
              <a:t>內部場地使用費</a:t>
            </a:r>
            <a:r>
              <a:rPr lang="zh-TW" altLang="en-US" dirty="0"/>
              <a:t>：但因特殊需要，經教育部同意者，不在此限。</a:t>
            </a:r>
            <a:endParaRPr lang="en-US" altLang="zh-TW" dirty="0"/>
          </a:p>
          <a:p>
            <a:pPr marL="457200" indent="-457200">
              <a:buFont typeface="Wingdings" panose="05000000000000000000" pitchFamily="2" charset="2"/>
              <a:buChar char="Ø"/>
            </a:pPr>
            <a:r>
              <a:rPr lang="zh-TW" altLang="en-US" dirty="0">
                <a:solidFill>
                  <a:srgbClr val="C00000"/>
                </a:solidFill>
              </a:rPr>
              <a:t>行政管理費</a:t>
            </a:r>
            <a:r>
              <a:rPr lang="zh-TW" altLang="en-US" dirty="0"/>
              <a:t>：包括執行單位內部之水電費、電話費、燃料費及設備維護等費用。但因配合教育部政策需要者，不在此限。</a:t>
            </a:r>
            <a:r>
              <a:rPr lang="en-US" altLang="zh-TW" dirty="0"/>
              <a:t> </a:t>
            </a:r>
          </a:p>
          <a:p>
            <a:pPr algn="ctr"/>
            <a:r>
              <a:rPr lang="en-US" altLang="zh-TW" dirty="0">
                <a:solidFill>
                  <a:srgbClr val="000000"/>
                </a:solidFill>
              </a:rPr>
              <a:t>(</a:t>
            </a:r>
            <a:r>
              <a:rPr lang="zh-TW" altLang="en-US" dirty="0">
                <a:solidFill>
                  <a:srgbClr val="000000"/>
                </a:solidFill>
              </a:rPr>
              <a:t>教育部補</a:t>
            </a:r>
            <a:r>
              <a:rPr lang="en-US" altLang="zh-TW" dirty="0">
                <a:solidFill>
                  <a:srgbClr val="000000"/>
                </a:solidFill>
              </a:rPr>
              <a:t>(</a:t>
            </a:r>
            <a:r>
              <a:rPr lang="zh-TW" altLang="en-US" dirty="0">
                <a:solidFill>
                  <a:srgbClr val="000000"/>
                </a:solidFill>
              </a:rPr>
              <a:t>捐</a:t>
            </a:r>
            <a:r>
              <a:rPr lang="en-US" altLang="zh-TW" dirty="0">
                <a:solidFill>
                  <a:srgbClr val="000000"/>
                </a:solidFill>
              </a:rPr>
              <a:t>)</a:t>
            </a:r>
            <a:r>
              <a:rPr lang="zh-TW" altLang="en-US" dirty="0">
                <a:solidFill>
                  <a:srgbClr val="000000"/>
                </a:solidFill>
              </a:rPr>
              <a:t>助及委辦經費核撥結報作業要點</a:t>
            </a:r>
            <a:r>
              <a:rPr lang="en-US" altLang="zh-TW" dirty="0">
                <a:solidFill>
                  <a:srgbClr val="000000"/>
                </a:solidFill>
              </a:rPr>
              <a:t>)</a:t>
            </a:r>
            <a:endParaRPr lang="zh-TW" altLang="en-US" u="sng" dirty="0">
              <a:solidFill>
                <a:srgbClr val="000000"/>
              </a:solidFill>
            </a:endParaRPr>
          </a:p>
        </p:txBody>
      </p:sp>
      <p:sp>
        <p:nvSpPr>
          <p:cNvPr id="4" name="投影片編號版面配置區 3"/>
          <p:cNvSpPr>
            <a:spLocks noGrp="1"/>
          </p:cNvSpPr>
          <p:nvPr>
            <p:ph type="sldNum" sz="quarter" idx="12"/>
          </p:nvPr>
        </p:nvSpPr>
        <p:spPr/>
        <p:txBody>
          <a:bodyPr/>
          <a:lstStyle/>
          <a:p>
            <a:pPr>
              <a:defRPr/>
            </a:pPr>
            <a:fld id="{AD5D16AC-C5BC-499D-A14D-AC8156975861}" type="slidenum">
              <a:rPr lang="en-US" altLang="zh-TW" smtClean="0"/>
              <a:pPr>
                <a:defRPr/>
              </a:pPr>
              <a:t>4</a:t>
            </a:fld>
            <a:endParaRPr lang="en-US" altLang="zh-TW"/>
          </a:p>
        </p:txBody>
      </p:sp>
    </p:spTree>
    <p:extLst>
      <p:ext uri="{BB962C8B-B14F-4D97-AF65-F5344CB8AC3E}">
        <p14:creationId xmlns:p14="http://schemas.microsoft.com/office/powerpoint/2010/main" val="345809232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579438"/>
            <a:ext cx="8229600" cy="977354"/>
          </a:xfrm>
        </p:spPr>
        <p:txBody>
          <a:bodyPr/>
          <a:lstStyle/>
          <a:p>
            <a:r>
              <a:rPr lang="zh-TW" altLang="en-US" dirty="0"/>
              <a:t>二三</a:t>
            </a:r>
            <a:r>
              <a:rPr lang="en-US" altLang="zh-TW" dirty="0"/>
              <a:t>-OO</a:t>
            </a:r>
            <a:r>
              <a:rPr lang="zh-TW" altLang="en-US" dirty="0"/>
              <a:t>按日按件計資酬金</a:t>
            </a:r>
          </a:p>
        </p:txBody>
      </p:sp>
      <p:sp>
        <p:nvSpPr>
          <p:cNvPr id="3" name="內容版面配置區 2"/>
          <p:cNvSpPr>
            <a:spLocks noGrp="1"/>
          </p:cNvSpPr>
          <p:nvPr>
            <p:ph idx="1"/>
          </p:nvPr>
        </p:nvSpPr>
        <p:spPr>
          <a:xfrm>
            <a:off x="683568" y="1268760"/>
            <a:ext cx="7848872" cy="4680520"/>
          </a:xfrm>
        </p:spPr>
        <p:txBody>
          <a:bodyPr/>
          <a:lstStyle/>
          <a:p>
            <a:pPr marL="714375" indent="-714375">
              <a:buFont typeface="Wingdings" panose="05000000000000000000" pitchFamily="2" charset="2"/>
              <a:buChar char="Ø"/>
            </a:pPr>
            <a:r>
              <a:rPr lang="zh-TW" altLang="en-US" dirty="0"/>
              <a:t>工資委請個人按日計酬按下列標準</a:t>
            </a:r>
            <a:r>
              <a:rPr lang="zh-TW" altLang="en-US" b="0" dirty="0"/>
              <a:t>：</a:t>
            </a:r>
            <a:r>
              <a:rPr lang="zh-TW" altLang="zh-TW" dirty="0"/>
              <a:t>專科畢及以下：基本工資</a:t>
            </a:r>
            <a:r>
              <a:rPr lang="zh-TW" altLang="en-US" dirty="0"/>
              <a:t>時薪</a:t>
            </a:r>
            <a:r>
              <a:rPr lang="en-US" altLang="zh-TW" dirty="0"/>
              <a:t>*8</a:t>
            </a:r>
            <a:r>
              <a:rPr lang="zh-TW" altLang="zh-TW" dirty="0"/>
              <a:t>小時</a:t>
            </a:r>
            <a:r>
              <a:rPr lang="en-US" altLang="zh-TW" dirty="0"/>
              <a:t>*1.02</a:t>
            </a:r>
            <a:r>
              <a:rPr lang="zh-TW" altLang="zh-TW" dirty="0"/>
              <a:t>；大學畢：基本工資</a:t>
            </a:r>
            <a:r>
              <a:rPr lang="zh-TW" altLang="en-US" dirty="0"/>
              <a:t>時薪</a:t>
            </a:r>
            <a:r>
              <a:rPr lang="en-US" altLang="zh-TW" dirty="0"/>
              <a:t>*8</a:t>
            </a:r>
            <a:r>
              <a:rPr lang="zh-TW" altLang="zh-TW" dirty="0"/>
              <a:t>小時</a:t>
            </a:r>
            <a:r>
              <a:rPr lang="en-US" altLang="zh-TW" dirty="0"/>
              <a:t>*1.05</a:t>
            </a:r>
            <a:r>
              <a:rPr lang="zh-TW" altLang="zh-TW" dirty="0"/>
              <a:t>；碩士畢：基本工資</a:t>
            </a:r>
            <a:r>
              <a:rPr lang="zh-TW" altLang="en-US" dirty="0"/>
              <a:t>時薪</a:t>
            </a:r>
            <a:r>
              <a:rPr lang="en-US" altLang="zh-TW" dirty="0"/>
              <a:t>*8</a:t>
            </a:r>
            <a:r>
              <a:rPr lang="zh-TW" altLang="zh-TW" dirty="0"/>
              <a:t>小時</a:t>
            </a:r>
            <a:r>
              <a:rPr lang="en-US" altLang="zh-TW" dirty="0"/>
              <a:t>*1.1</a:t>
            </a:r>
            <a:r>
              <a:rPr lang="zh-TW" altLang="zh-TW" dirty="0"/>
              <a:t>；元以下四捨五入。</a:t>
            </a:r>
            <a:endParaRPr lang="en-US" altLang="zh-TW" dirty="0"/>
          </a:p>
          <a:p>
            <a:pPr marL="714375" indent="-714375">
              <a:buFont typeface="Wingdings" panose="05000000000000000000" pitchFamily="2" charset="2"/>
              <a:buChar char="Ø"/>
            </a:pPr>
            <a:r>
              <a:rPr lang="zh-TW" altLang="en-US" dirty="0"/>
              <a:t>鐘點費、稿費、翻譯費、出席費等費用</a:t>
            </a:r>
            <a:endParaRPr lang="en-US" altLang="zh-TW" dirty="0"/>
          </a:p>
          <a:p>
            <a:pPr marL="714375" indent="-714375">
              <a:buFont typeface="Wingdings" panose="05000000000000000000" pitchFamily="2" charset="2"/>
              <a:buChar char="Ø"/>
            </a:pPr>
            <a:r>
              <a:rPr lang="zh-TW" altLang="en-US" dirty="0">
                <a:solidFill>
                  <a:srgbClr val="FF0000"/>
                </a:solidFill>
              </a:rPr>
              <a:t>研究主持人費</a:t>
            </a:r>
            <a:endParaRPr lang="en-US" altLang="zh-TW" dirty="0">
              <a:solidFill>
                <a:srgbClr val="FF0000"/>
              </a:solidFill>
            </a:endParaRPr>
          </a:p>
          <a:p>
            <a:pPr marL="714375" indent="-714375">
              <a:buFont typeface="Wingdings" panose="05000000000000000000" pitchFamily="2" charset="2"/>
              <a:buChar char="Ø"/>
            </a:pPr>
            <a:r>
              <a:rPr lang="zh-TW" altLang="en-US" dirty="0"/>
              <a:t>兼任研究助理（研究生）之酬勞</a:t>
            </a:r>
            <a:r>
              <a:rPr lang="zh-TW" altLang="en-US" b="0" dirty="0"/>
              <a:t>大專生每月最高</a:t>
            </a:r>
            <a:r>
              <a:rPr lang="en-US" altLang="zh-TW" b="0" dirty="0"/>
              <a:t>6,000</a:t>
            </a:r>
            <a:r>
              <a:rPr lang="zh-TW" altLang="en-US" b="0" dirty="0"/>
              <a:t>元；碩班生每月最高</a:t>
            </a:r>
            <a:r>
              <a:rPr lang="en-US" altLang="zh-TW" b="0" dirty="0"/>
              <a:t>10,000</a:t>
            </a:r>
            <a:r>
              <a:rPr lang="zh-TW" altLang="en-US" b="0" dirty="0"/>
              <a:t>元；博班生每月最高</a:t>
            </a:r>
            <a:r>
              <a:rPr lang="en-US" altLang="zh-TW" b="0" dirty="0"/>
              <a:t>30,000</a:t>
            </a:r>
            <a:r>
              <a:rPr lang="zh-TW" altLang="en-US" b="0" dirty="0"/>
              <a:t>元；已獲博士候選人資格者每月最高</a:t>
            </a:r>
            <a:r>
              <a:rPr lang="en-US" altLang="zh-TW" b="0" dirty="0"/>
              <a:t>34,000</a:t>
            </a:r>
            <a:r>
              <a:rPr lang="zh-TW" altLang="en-US" b="0" dirty="0"/>
              <a:t>元。</a:t>
            </a:r>
            <a:endParaRPr lang="en-US" altLang="zh-TW" b="0" dirty="0"/>
          </a:p>
          <a:p>
            <a:pPr marL="714375" indent="-714375">
              <a:buFont typeface="Wingdings" panose="05000000000000000000" pitchFamily="2" charset="2"/>
              <a:buChar char="Ø"/>
            </a:pPr>
            <a:endParaRPr lang="en-US" altLang="zh-TW" b="0" dirty="0"/>
          </a:p>
          <a:p>
            <a:endParaRPr lang="en-US" altLang="zh-TW" dirty="0"/>
          </a:p>
          <a:p>
            <a:endParaRPr lang="en-US" altLang="zh-TW" dirty="0"/>
          </a:p>
          <a:p>
            <a:endParaRPr lang="en-US" altLang="zh-TW" dirty="0"/>
          </a:p>
          <a:p>
            <a:endParaRPr lang="en-US" altLang="zh-TW" dirty="0"/>
          </a:p>
          <a:p>
            <a:endParaRPr lang="en-US" altLang="zh-TW" dirty="0"/>
          </a:p>
          <a:p>
            <a:endParaRPr lang="en-US" altLang="zh-TW" dirty="0"/>
          </a:p>
          <a:p>
            <a:endParaRPr lang="zh-TW" altLang="en-US" dirty="0"/>
          </a:p>
        </p:txBody>
      </p:sp>
      <p:sp>
        <p:nvSpPr>
          <p:cNvPr id="5" name="投影片編號版面配置區 4"/>
          <p:cNvSpPr>
            <a:spLocks noGrp="1"/>
          </p:cNvSpPr>
          <p:nvPr>
            <p:ph type="sldNum" sz="quarter" idx="12"/>
          </p:nvPr>
        </p:nvSpPr>
        <p:spPr/>
        <p:txBody>
          <a:bodyPr/>
          <a:lstStyle/>
          <a:p>
            <a:pPr>
              <a:defRPr/>
            </a:pPr>
            <a:fld id="{AD5D16AC-C5BC-499D-A14D-AC8156975861}" type="slidenum">
              <a:rPr lang="en-US" altLang="zh-TW" smtClean="0"/>
              <a:pPr>
                <a:defRPr/>
              </a:pPr>
              <a:t>40</a:t>
            </a:fld>
            <a:endParaRPr lang="en-US" altLang="zh-TW"/>
          </a:p>
        </p:txBody>
      </p:sp>
    </p:spTree>
    <p:extLst>
      <p:ext uri="{BB962C8B-B14F-4D97-AF65-F5344CB8AC3E}">
        <p14:creationId xmlns:p14="http://schemas.microsoft.com/office/powerpoint/2010/main" val="392655987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副標題 2"/>
          <p:cNvSpPr>
            <a:spLocks noGrp="1"/>
          </p:cNvSpPr>
          <p:nvPr>
            <p:ph type="subTitle" idx="1"/>
          </p:nvPr>
        </p:nvSpPr>
        <p:spPr>
          <a:xfrm>
            <a:off x="323528" y="2996952"/>
            <a:ext cx="8568952" cy="936104"/>
          </a:xfrm>
        </p:spPr>
        <p:txBody>
          <a:bodyPr/>
          <a:lstStyle/>
          <a:p>
            <a:r>
              <a:rPr lang="zh-TW" altLang="en-US" sz="4400" b="1" dirty="0">
                <a:solidFill>
                  <a:srgbClr val="F71DE7"/>
                </a:solidFill>
              </a:rPr>
              <a:t>肆、審計部查核經費核銷違法態樣</a:t>
            </a:r>
            <a:endParaRPr lang="en-US" altLang="zh-TW" sz="4400" b="1" dirty="0">
              <a:solidFill>
                <a:srgbClr val="F71DE7"/>
              </a:solidFill>
            </a:endParaRPr>
          </a:p>
          <a:p>
            <a:endParaRPr lang="zh-TW" altLang="en-US" dirty="0"/>
          </a:p>
        </p:txBody>
      </p:sp>
      <p:sp>
        <p:nvSpPr>
          <p:cNvPr id="4" name="投影片編號版面配置區 3"/>
          <p:cNvSpPr>
            <a:spLocks noGrp="1"/>
          </p:cNvSpPr>
          <p:nvPr>
            <p:ph type="sldNum" sz="quarter" idx="4"/>
          </p:nvPr>
        </p:nvSpPr>
        <p:spPr/>
        <p:txBody>
          <a:bodyPr/>
          <a:lstStyle/>
          <a:p>
            <a:fld id="{2F7EB6CB-33BE-4801-AB38-4E53BC7E4E50}" type="slidenum">
              <a:rPr lang="en-US" altLang="zh-TW" smtClean="0"/>
              <a:pPr/>
              <a:t>41</a:t>
            </a:fld>
            <a:endParaRPr lang="en-US" altLang="zh-TW"/>
          </a:p>
        </p:txBody>
      </p:sp>
    </p:spTree>
    <p:extLst>
      <p:ext uri="{BB962C8B-B14F-4D97-AF65-F5344CB8AC3E}">
        <p14:creationId xmlns:p14="http://schemas.microsoft.com/office/powerpoint/2010/main" val="403162324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1187624" y="180727"/>
            <a:ext cx="7128792" cy="800001"/>
          </a:xfrm>
        </p:spPr>
        <p:txBody>
          <a:bodyPr/>
          <a:lstStyle/>
          <a:p>
            <a:pPr algn="ctr"/>
            <a:r>
              <a:rPr lang="zh-TW" altLang="en-US" sz="3200" dirty="0"/>
              <a:t>近年審計部查核發現經費核銷違法態樣</a:t>
            </a:r>
          </a:p>
        </p:txBody>
      </p:sp>
      <p:sp>
        <p:nvSpPr>
          <p:cNvPr id="3" name="內容版面配置區 2"/>
          <p:cNvSpPr>
            <a:spLocks noGrp="1"/>
          </p:cNvSpPr>
          <p:nvPr>
            <p:ph idx="1"/>
          </p:nvPr>
        </p:nvSpPr>
        <p:spPr>
          <a:xfrm>
            <a:off x="683568" y="1124744"/>
            <a:ext cx="7632848" cy="3888432"/>
          </a:xfrm>
        </p:spPr>
        <p:txBody>
          <a:bodyPr/>
          <a:lstStyle/>
          <a:p>
            <a:pPr marL="457200" lvl="0" indent="-457200">
              <a:lnSpc>
                <a:spcPct val="150000"/>
              </a:lnSpc>
              <a:buFont typeface="Wingdings" panose="05000000000000000000" pitchFamily="2" charset="2"/>
              <a:buChar char="Ø"/>
            </a:pPr>
            <a:r>
              <a:rPr lang="zh-TW" altLang="en-US" sz="2400" dirty="0"/>
              <a:t>以已歇業</a:t>
            </a:r>
            <a:r>
              <a:rPr lang="en-US" altLang="zh-TW" sz="2400" dirty="0"/>
              <a:t>(</a:t>
            </a:r>
            <a:r>
              <a:rPr lang="zh-TW" altLang="en-US" sz="2400" dirty="0"/>
              <a:t>撤銷營業登記</a:t>
            </a:r>
            <a:r>
              <a:rPr lang="en-US" altLang="zh-TW" sz="2400" dirty="0"/>
              <a:t>)</a:t>
            </a:r>
            <a:r>
              <a:rPr lang="zh-TW" altLang="en-US" sz="2400" dirty="0"/>
              <a:t>廠商收據核銷經費</a:t>
            </a:r>
            <a:endParaRPr lang="en-US" altLang="zh-TW" sz="2400" dirty="0"/>
          </a:p>
          <a:p>
            <a:pPr marL="457200" lvl="0" indent="-457200">
              <a:lnSpc>
                <a:spcPct val="150000"/>
              </a:lnSpc>
              <a:buFont typeface="Wingdings" panose="05000000000000000000" pitchFamily="2" charset="2"/>
              <a:buChar char="Ø"/>
            </a:pPr>
            <a:r>
              <a:rPr lang="zh-TW" altLang="en-US" sz="2400" dirty="0"/>
              <a:t>收據所載品項、負責人姓名、地址與登載營業資料不符。</a:t>
            </a:r>
          </a:p>
          <a:p>
            <a:pPr marL="457200" lvl="0" indent="-457200">
              <a:lnSpc>
                <a:spcPct val="150000"/>
              </a:lnSpc>
              <a:buFont typeface="Wingdings" panose="05000000000000000000" pitchFamily="2" charset="2"/>
              <a:buChar char="Ø"/>
            </a:pPr>
            <a:r>
              <a:rPr lang="zh-TW" altLang="en-US" sz="2400" dirty="0"/>
              <a:t>學校地點位於南部，卻遠赴中部、北部影印資料、購買計畫用或辦公用物品，有違常理。</a:t>
            </a:r>
          </a:p>
          <a:p>
            <a:pPr marL="457200" lvl="0" indent="-457200">
              <a:lnSpc>
                <a:spcPct val="150000"/>
              </a:lnSpc>
              <a:buFont typeface="Wingdings" panose="05000000000000000000" pitchFamily="2" charset="2"/>
              <a:buChar char="Ø"/>
            </a:pPr>
            <a:r>
              <a:rPr lang="zh-TW" altLang="en-US" sz="2400" dirty="0"/>
              <a:t>計畫用品採購對象疑為教師親屬。</a:t>
            </a:r>
          </a:p>
          <a:p>
            <a:pPr marL="457200" lvl="0" indent="-457200">
              <a:lnSpc>
                <a:spcPct val="150000"/>
              </a:lnSpc>
              <a:buFont typeface="Wingdings" panose="05000000000000000000" pitchFamily="2" charset="2"/>
              <a:buChar char="Ø"/>
            </a:pPr>
            <a:r>
              <a:rPr lang="zh-TW" altLang="en-US" sz="2400" dirty="0"/>
              <a:t>不同廠商開立收據之字跡相似，且與教師字跡雷同，交易真實性及合理性核有疑義。</a:t>
            </a:r>
          </a:p>
          <a:p>
            <a:pPr marL="457200" lvl="0" indent="-457200">
              <a:lnSpc>
                <a:spcPct val="150000"/>
              </a:lnSpc>
              <a:buFont typeface="Wingdings" panose="05000000000000000000" pitchFamily="2" charset="2"/>
              <a:buChar char="Ø"/>
            </a:pPr>
            <a:endParaRPr lang="zh-TW" altLang="en-US" dirty="0"/>
          </a:p>
          <a:p>
            <a:pPr marL="457200" lvl="0" indent="-457200">
              <a:lnSpc>
                <a:spcPct val="150000"/>
              </a:lnSpc>
              <a:buFont typeface="Wingdings" panose="05000000000000000000" pitchFamily="2" charset="2"/>
              <a:buChar char="Ø"/>
            </a:pPr>
            <a:endParaRPr lang="zh-TW" altLang="zh-TW" dirty="0"/>
          </a:p>
        </p:txBody>
      </p:sp>
      <p:sp>
        <p:nvSpPr>
          <p:cNvPr id="4" name="投影片編號版面配置區 3"/>
          <p:cNvSpPr>
            <a:spLocks noGrp="1"/>
          </p:cNvSpPr>
          <p:nvPr>
            <p:ph type="sldNum" sz="quarter" idx="12"/>
          </p:nvPr>
        </p:nvSpPr>
        <p:spPr/>
        <p:txBody>
          <a:bodyPr/>
          <a:lstStyle/>
          <a:p>
            <a:pPr>
              <a:defRPr/>
            </a:pPr>
            <a:fld id="{F4EF4F6D-9B35-44AF-A869-079BA83D171A}" type="slidenum">
              <a:rPr lang="en-US" altLang="zh-TW" smtClean="0"/>
              <a:pPr>
                <a:defRPr/>
              </a:pPr>
              <a:t>42</a:t>
            </a:fld>
            <a:endParaRPr lang="en-US" altLang="zh-TW"/>
          </a:p>
        </p:txBody>
      </p:sp>
    </p:spTree>
    <p:extLst>
      <p:ext uri="{BB962C8B-B14F-4D97-AF65-F5344CB8AC3E}">
        <p14:creationId xmlns:p14="http://schemas.microsoft.com/office/powerpoint/2010/main" val="281975782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1187624" y="180727"/>
            <a:ext cx="7128792" cy="800001"/>
          </a:xfrm>
        </p:spPr>
        <p:txBody>
          <a:bodyPr/>
          <a:lstStyle/>
          <a:p>
            <a:pPr algn="ctr"/>
            <a:r>
              <a:rPr lang="zh-TW" altLang="en-US" sz="3200" dirty="0"/>
              <a:t>近年審計部查核發現經費核銷違法態樣</a:t>
            </a:r>
          </a:p>
        </p:txBody>
      </p:sp>
      <p:sp>
        <p:nvSpPr>
          <p:cNvPr id="3" name="內容版面配置區 2"/>
          <p:cNvSpPr>
            <a:spLocks noGrp="1"/>
          </p:cNvSpPr>
          <p:nvPr>
            <p:ph idx="1"/>
          </p:nvPr>
        </p:nvSpPr>
        <p:spPr>
          <a:xfrm>
            <a:off x="683568" y="836712"/>
            <a:ext cx="7632848" cy="4176464"/>
          </a:xfrm>
        </p:spPr>
        <p:txBody>
          <a:bodyPr/>
          <a:lstStyle/>
          <a:p>
            <a:pPr marL="457200" lvl="0" indent="-457200">
              <a:lnSpc>
                <a:spcPct val="150000"/>
              </a:lnSpc>
              <a:buFont typeface="Wingdings" panose="05000000000000000000" pitchFamily="2" charset="2"/>
              <a:buChar char="Ø"/>
            </a:pPr>
            <a:r>
              <a:rPr lang="zh-TW" altLang="en-US" sz="2400" dirty="0"/>
              <a:t>上述案例業經審計部函請教育部政風處查處，或移送地檢署偵結予以涉案教師緩起訴處分，或由地檢署、法務部廉政署偵辦中。又審計部於</a:t>
            </a:r>
            <a:r>
              <a:rPr lang="en-US" altLang="zh-TW" sz="2400" dirty="0"/>
              <a:t>110</a:t>
            </a:r>
            <a:r>
              <a:rPr lang="zh-TW" altLang="en-US" sz="2400" dirty="0"/>
              <a:t>年度抽查國立○○○○大學及國立○○○○○○大學經費核銷情形，亦發現部分人員以已歇業</a:t>
            </a:r>
            <a:r>
              <a:rPr lang="en-US" altLang="zh-TW" sz="2400" dirty="0"/>
              <a:t>(</a:t>
            </a:r>
            <a:r>
              <a:rPr lang="zh-TW" altLang="en-US" sz="2400" dirty="0"/>
              <a:t>撤銷營業登記</a:t>
            </a:r>
            <a:r>
              <a:rPr lang="en-US" altLang="zh-TW" sz="2400" dirty="0"/>
              <a:t>)</a:t>
            </a:r>
            <a:r>
              <a:rPr lang="zh-TW" altLang="en-US" sz="2400" dirty="0"/>
              <a:t>廠商收據核銷經費。</a:t>
            </a:r>
          </a:p>
          <a:p>
            <a:pPr marL="457200" lvl="0" indent="-457200">
              <a:lnSpc>
                <a:spcPct val="150000"/>
              </a:lnSpc>
              <a:buFont typeface="Wingdings" panose="05000000000000000000" pitchFamily="2" charset="2"/>
              <a:buChar char="Ø"/>
            </a:pPr>
            <a:r>
              <a:rPr lang="zh-TW" altLang="en-US" sz="2400" dirty="0"/>
              <a:t>審計部</a:t>
            </a:r>
            <a:r>
              <a:rPr lang="en-US" altLang="zh-TW" sz="2400" dirty="0"/>
              <a:t>111</a:t>
            </a:r>
            <a:r>
              <a:rPr lang="zh-TW" altLang="en-US" sz="2400" dirty="0"/>
              <a:t>年查核本校，亦發現有以已歇業</a:t>
            </a:r>
            <a:r>
              <a:rPr lang="en-US" altLang="zh-TW" sz="2400" dirty="0"/>
              <a:t>(</a:t>
            </a:r>
            <a:r>
              <a:rPr lang="zh-TW" altLang="en-US" sz="2400" dirty="0"/>
              <a:t>撤銷營業登記</a:t>
            </a:r>
            <a:r>
              <a:rPr lang="en-US" altLang="zh-TW" sz="2400" dirty="0"/>
              <a:t>)</a:t>
            </a:r>
            <a:r>
              <a:rPr lang="zh-TW" altLang="en-US" sz="2400" dirty="0"/>
              <a:t>廠商收據核銷經費之情事。例</a:t>
            </a:r>
            <a:r>
              <a:rPr lang="en-US" altLang="zh-TW" sz="2400" dirty="0"/>
              <a:t>:</a:t>
            </a:r>
            <a:r>
              <a:rPr lang="zh-TW" altLang="en-US" sz="2400" dirty="0"/>
              <a:t>印工坊數位影印社</a:t>
            </a:r>
            <a:r>
              <a:rPr lang="en-US" altLang="zh-TW" sz="2400" dirty="0"/>
              <a:t>(</a:t>
            </a:r>
            <a:r>
              <a:rPr lang="zh-TW" altLang="en-US" sz="2400" dirty="0"/>
              <a:t>統一編號</a:t>
            </a:r>
            <a:r>
              <a:rPr lang="en-US" altLang="zh-TW" sz="2400" dirty="0"/>
              <a:t>21391833)</a:t>
            </a:r>
          </a:p>
          <a:p>
            <a:pPr marL="457200" lvl="0" indent="-457200">
              <a:lnSpc>
                <a:spcPct val="150000"/>
              </a:lnSpc>
              <a:buFont typeface="Wingdings" panose="05000000000000000000" pitchFamily="2" charset="2"/>
              <a:buChar char="Ø"/>
            </a:pPr>
            <a:endParaRPr lang="zh-TW" altLang="en-US" dirty="0"/>
          </a:p>
          <a:p>
            <a:pPr marL="457200" lvl="0" indent="-457200">
              <a:lnSpc>
                <a:spcPct val="150000"/>
              </a:lnSpc>
              <a:buFont typeface="Wingdings" panose="05000000000000000000" pitchFamily="2" charset="2"/>
              <a:buChar char="Ø"/>
            </a:pPr>
            <a:endParaRPr lang="zh-TW" altLang="zh-TW" dirty="0"/>
          </a:p>
        </p:txBody>
      </p:sp>
      <p:sp>
        <p:nvSpPr>
          <p:cNvPr id="4" name="投影片編號版面配置區 3"/>
          <p:cNvSpPr>
            <a:spLocks noGrp="1"/>
          </p:cNvSpPr>
          <p:nvPr>
            <p:ph type="sldNum" sz="quarter" idx="12"/>
          </p:nvPr>
        </p:nvSpPr>
        <p:spPr/>
        <p:txBody>
          <a:bodyPr/>
          <a:lstStyle/>
          <a:p>
            <a:pPr>
              <a:defRPr/>
            </a:pPr>
            <a:fld id="{F4EF4F6D-9B35-44AF-A869-079BA83D171A}" type="slidenum">
              <a:rPr lang="en-US" altLang="zh-TW" smtClean="0"/>
              <a:pPr>
                <a:defRPr/>
              </a:pPr>
              <a:t>43</a:t>
            </a:fld>
            <a:endParaRPr lang="en-US" altLang="zh-TW"/>
          </a:p>
        </p:txBody>
      </p:sp>
    </p:spTree>
    <p:extLst>
      <p:ext uri="{BB962C8B-B14F-4D97-AF65-F5344CB8AC3E}">
        <p14:creationId xmlns:p14="http://schemas.microsoft.com/office/powerpoint/2010/main" val="107376436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1187624" y="180727"/>
            <a:ext cx="7128792" cy="800001"/>
          </a:xfrm>
        </p:spPr>
        <p:txBody>
          <a:bodyPr/>
          <a:lstStyle/>
          <a:p>
            <a:pPr algn="ctr"/>
            <a:r>
              <a:rPr lang="zh-TW" altLang="en-US" sz="3200" dirty="0"/>
              <a:t>近年審計部查核發現經費核銷違法態樣</a:t>
            </a:r>
          </a:p>
        </p:txBody>
      </p:sp>
      <p:sp>
        <p:nvSpPr>
          <p:cNvPr id="3" name="內容版面配置區 2"/>
          <p:cNvSpPr>
            <a:spLocks noGrp="1"/>
          </p:cNvSpPr>
          <p:nvPr>
            <p:ph idx="1"/>
          </p:nvPr>
        </p:nvSpPr>
        <p:spPr>
          <a:xfrm>
            <a:off x="683568" y="836712"/>
            <a:ext cx="7632848" cy="4176464"/>
          </a:xfrm>
        </p:spPr>
        <p:txBody>
          <a:bodyPr/>
          <a:lstStyle/>
          <a:p>
            <a:pPr marL="457200" lvl="0" indent="-457200">
              <a:lnSpc>
                <a:spcPct val="150000"/>
              </a:lnSpc>
              <a:buFont typeface="Wingdings" panose="05000000000000000000" pitchFamily="2" charset="2"/>
              <a:buChar char="Ø"/>
            </a:pPr>
            <a:r>
              <a:rPr lang="zh-TW" altLang="en-US" sz="2400" dirty="0"/>
              <a:t>財政部前於</a:t>
            </a:r>
            <a:r>
              <a:rPr lang="en-US" altLang="zh-TW" sz="2400" dirty="0"/>
              <a:t>100</a:t>
            </a:r>
            <a:r>
              <a:rPr lang="zh-TW" altLang="en-US" sz="2400" dirty="0"/>
              <a:t>年</a:t>
            </a:r>
            <a:r>
              <a:rPr lang="en-US" altLang="zh-TW" sz="2400" dirty="0"/>
              <a:t>8</a:t>
            </a:r>
            <a:r>
              <a:rPr lang="zh-TW" altLang="en-US" sz="2400" dirty="0"/>
              <a:t>月</a:t>
            </a:r>
            <a:r>
              <a:rPr lang="en-US" altLang="zh-TW" sz="2400" dirty="0"/>
              <a:t>24</a:t>
            </a:r>
            <a:r>
              <a:rPr lang="zh-TW" altLang="en-US" sz="2400" dirty="0"/>
              <a:t>日依照審計部建議</a:t>
            </a:r>
            <a:r>
              <a:rPr lang="en-US" altLang="zh-TW" sz="2400" dirty="0"/>
              <a:t>(100</a:t>
            </a:r>
            <a:r>
              <a:rPr lang="zh-TW" altLang="en-US" sz="2400" dirty="0"/>
              <a:t>年</a:t>
            </a:r>
            <a:r>
              <a:rPr lang="en-US" altLang="zh-TW" sz="2400" dirty="0"/>
              <a:t>7</a:t>
            </a:r>
            <a:r>
              <a:rPr lang="zh-TW" altLang="en-US" sz="2400" dirty="0"/>
              <a:t>月</a:t>
            </a:r>
            <a:r>
              <a:rPr lang="en-US" altLang="zh-TW" sz="2400" dirty="0"/>
              <a:t>19</a:t>
            </a:r>
            <a:r>
              <a:rPr lang="zh-TW" altLang="en-US" sz="2400" dirty="0"/>
              <a:t>日台審部三字第</a:t>
            </a:r>
            <a:r>
              <a:rPr lang="en-US" altLang="zh-TW" sz="2400" dirty="0"/>
              <a:t>1000004966</a:t>
            </a:r>
            <a:r>
              <a:rPr lang="zh-TW" altLang="en-US" sz="2400" dirty="0"/>
              <a:t>號函</a:t>
            </a:r>
            <a:r>
              <a:rPr lang="en-US" altLang="zh-TW" sz="2400" dirty="0"/>
              <a:t>)</a:t>
            </a:r>
            <a:r>
              <a:rPr lang="zh-TW" altLang="en-US" sz="2400" dirty="0"/>
              <a:t>，函請各級政府機關於取得收據時，應注意運用稅務入口網資訊，查對廠商稅籍登記資料，俾使單據合法核銷。</a:t>
            </a:r>
          </a:p>
          <a:p>
            <a:pPr marL="457200" lvl="0" indent="-457200">
              <a:lnSpc>
                <a:spcPct val="150000"/>
              </a:lnSpc>
              <a:buFont typeface="Wingdings" panose="05000000000000000000" pitchFamily="2" charset="2"/>
              <a:buChar char="Ø"/>
            </a:pPr>
            <a:r>
              <a:rPr lang="zh-TW" altLang="en-US" sz="2400" dirty="0"/>
              <a:t>請各位同仁適時查詢</a:t>
            </a:r>
            <a:r>
              <a:rPr lang="zh-TW" altLang="en-US" sz="2400" dirty="0">
                <a:hlinkClick r:id="rId3"/>
              </a:rPr>
              <a:t>公示資料稅務入口網資訊</a:t>
            </a:r>
            <a:r>
              <a:rPr lang="zh-TW" altLang="en-US" sz="2400" dirty="0"/>
              <a:t>，俾使單據合法核銷。</a:t>
            </a:r>
          </a:p>
          <a:p>
            <a:pPr marL="457200" lvl="0" indent="-457200">
              <a:lnSpc>
                <a:spcPct val="150000"/>
              </a:lnSpc>
              <a:buFont typeface="Wingdings" panose="05000000000000000000" pitchFamily="2" charset="2"/>
              <a:buChar char="Ø"/>
            </a:pPr>
            <a:endParaRPr lang="zh-TW" altLang="en-US" sz="2400" dirty="0"/>
          </a:p>
          <a:p>
            <a:pPr marL="457200" lvl="0" indent="-457200">
              <a:lnSpc>
                <a:spcPct val="150000"/>
              </a:lnSpc>
              <a:buFont typeface="Wingdings" panose="05000000000000000000" pitchFamily="2" charset="2"/>
              <a:buChar char="Ø"/>
            </a:pPr>
            <a:endParaRPr lang="zh-TW" altLang="en-US" dirty="0"/>
          </a:p>
          <a:p>
            <a:pPr marL="457200" lvl="0" indent="-457200">
              <a:lnSpc>
                <a:spcPct val="150000"/>
              </a:lnSpc>
              <a:buFont typeface="Wingdings" panose="05000000000000000000" pitchFamily="2" charset="2"/>
              <a:buChar char="Ø"/>
            </a:pPr>
            <a:endParaRPr lang="zh-TW" altLang="zh-TW" dirty="0"/>
          </a:p>
        </p:txBody>
      </p:sp>
      <p:sp>
        <p:nvSpPr>
          <p:cNvPr id="4" name="投影片編號版面配置區 3"/>
          <p:cNvSpPr>
            <a:spLocks noGrp="1"/>
          </p:cNvSpPr>
          <p:nvPr>
            <p:ph type="sldNum" sz="quarter" idx="12"/>
          </p:nvPr>
        </p:nvSpPr>
        <p:spPr/>
        <p:txBody>
          <a:bodyPr/>
          <a:lstStyle/>
          <a:p>
            <a:pPr>
              <a:defRPr/>
            </a:pPr>
            <a:fld id="{F4EF4F6D-9B35-44AF-A869-079BA83D171A}" type="slidenum">
              <a:rPr lang="en-US" altLang="zh-TW" smtClean="0"/>
              <a:pPr>
                <a:defRPr/>
              </a:pPr>
              <a:t>44</a:t>
            </a:fld>
            <a:endParaRPr lang="en-US" altLang="zh-TW"/>
          </a:p>
        </p:txBody>
      </p:sp>
    </p:spTree>
    <p:extLst>
      <p:ext uri="{BB962C8B-B14F-4D97-AF65-F5344CB8AC3E}">
        <p14:creationId xmlns:p14="http://schemas.microsoft.com/office/powerpoint/2010/main" val="4189784108"/>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編號版面配置區 1">
            <a:extLst>
              <a:ext uri="{FF2B5EF4-FFF2-40B4-BE49-F238E27FC236}">
                <a16:creationId xmlns:a16="http://schemas.microsoft.com/office/drawing/2014/main" id="{E2D926E4-E203-4814-BF4C-84A01F864BC4}"/>
              </a:ext>
            </a:extLst>
          </p:cNvPr>
          <p:cNvSpPr>
            <a:spLocks noGrp="1"/>
          </p:cNvSpPr>
          <p:nvPr>
            <p:ph type="sldNum" sz="quarter" idx="4"/>
          </p:nvPr>
        </p:nvSpPr>
        <p:spPr/>
        <p:txBody>
          <a:bodyPr/>
          <a:lstStyle/>
          <a:p>
            <a:fld id="{2F7EB6CB-33BE-4801-AB38-4E53BC7E4E50}" type="slidenum">
              <a:rPr lang="en-US" altLang="zh-TW" smtClean="0"/>
              <a:pPr/>
              <a:t>45</a:t>
            </a:fld>
            <a:endParaRPr lang="en-US" altLang="zh-TW"/>
          </a:p>
        </p:txBody>
      </p:sp>
      <p:sp>
        <p:nvSpPr>
          <p:cNvPr id="3" name="副標題 2">
            <a:extLst>
              <a:ext uri="{FF2B5EF4-FFF2-40B4-BE49-F238E27FC236}">
                <a16:creationId xmlns:a16="http://schemas.microsoft.com/office/drawing/2014/main" id="{6B3E703D-84F9-4C28-9EC8-0CD7BF31CF76}"/>
              </a:ext>
            </a:extLst>
          </p:cNvPr>
          <p:cNvSpPr>
            <a:spLocks noGrp="1"/>
          </p:cNvSpPr>
          <p:nvPr>
            <p:ph type="subTitle" idx="1"/>
          </p:nvPr>
        </p:nvSpPr>
        <p:spPr>
          <a:xfrm>
            <a:off x="755576" y="2564904"/>
            <a:ext cx="6480720" cy="1296144"/>
          </a:xfrm>
        </p:spPr>
        <p:txBody>
          <a:bodyPr/>
          <a:lstStyle/>
          <a:p>
            <a:r>
              <a:rPr lang="zh-TW" altLang="en-US" b="1" dirty="0">
                <a:solidFill>
                  <a:srgbClr val="F71DE7"/>
                </a:solidFill>
              </a:rPr>
              <a:t>伍、業務宣導事項</a:t>
            </a:r>
          </a:p>
        </p:txBody>
      </p:sp>
    </p:spTree>
    <p:extLst>
      <p:ext uri="{BB962C8B-B14F-4D97-AF65-F5344CB8AC3E}">
        <p14:creationId xmlns:p14="http://schemas.microsoft.com/office/powerpoint/2010/main" val="194894664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1259632" y="620688"/>
            <a:ext cx="6696744" cy="504056"/>
          </a:xfrm>
        </p:spPr>
        <p:txBody>
          <a:bodyPr/>
          <a:lstStyle/>
          <a:p>
            <a:pPr algn="ctr"/>
            <a:r>
              <a:rPr lang="zh-TW" altLang="en-US" sz="3200" dirty="0"/>
              <a:t>財務責任</a:t>
            </a:r>
          </a:p>
        </p:txBody>
      </p:sp>
      <p:sp>
        <p:nvSpPr>
          <p:cNvPr id="3" name="內容版面配置區 2"/>
          <p:cNvSpPr>
            <a:spLocks noGrp="1"/>
          </p:cNvSpPr>
          <p:nvPr>
            <p:ph idx="1"/>
          </p:nvPr>
        </p:nvSpPr>
        <p:spPr>
          <a:xfrm>
            <a:off x="683568" y="1196752"/>
            <a:ext cx="7632848" cy="4320480"/>
          </a:xfrm>
        </p:spPr>
        <p:txBody>
          <a:bodyPr/>
          <a:lstStyle/>
          <a:p>
            <a:pPr lvl="0">
              <a:lnSpc>
                <a:spcPts val="3360"/>
              </a:lnSpc>
              <a:spcBef>
                <a:spcPts val="1200"/>
              </a:spcBef>
            </a:pPr>
            <a:r>
              <a:rPr lang="zh-TW" altLang="en-US" dirty="0"/>
              <a:t>政府支出憑證處理要點</a:t>
            </a:r>
            <a:r>
              <a:rPr lang="en-US" altLang="zh-TW" dirty="0"/>
              <a:t>—</a:t>
            </a:r>
            <a:r>
              <a:rPr lang="zh-TW" altLang="en-US" dirty="0"/>
              <a:t>第</a:t>
            </a:r>
            <a:r>
              <a:rPr lang="en-US" altLang="zh-TW" dirty="0"/>
              <a:t>3</a:t>
            </a:r>
            <a:r>
              <a:rPr lang="zh-TW" altLang="en-US" dirty="0"/>
              <a:t>點</a:t>
            </a:r>
          </a:p>
          <a:p>
            <a:pPr marL="457200" lvl="0" indent="-457200">
              <a:lnSpc>
                <a:spcPts val="3360"/>
              </a:lnSpc>
              <a:spcBef>
                <a:spcPts val="1200"/>
              </a:spcBef>
              <a:buFont typeface="Wingdings" panose="05000000000000000000" pitchFamily="2" charset="2"/>
              <a:buChar char="Ø"/>
            </a:pPr>
            <a:r>
              <a:rPr lang="zh-TW" altLang="en-US" dirty="0"/>
              <a:t>各機關員工向機關申請支付款項，應本誠信原則對所提出之支出憑證之支付事實真實性負責，不實者應負相關責任。</a:t>
            </a:r>
          </a:p>
          <a:p>
            <a:pPr lvl="0">
              <a:lnSpc>
                <a:spcPts val="3360"/>
              </a:lnSpc>
              <a:spcBef>
                <a:spcPts val="1200"/>
              </a:spcBef>
            </a:pPr>
            <a:r>
              <a:rPr lang="zh-TW" altLang="en-US" dirty="0"/>
              <a:t>審計法</a:t>
            </a:r>
            <a:r>
              <a:rPr lang="en-US" altLang="zh-TW" dirty="0"/>
              <a:t>—</a:t>
            </a:r>
            <a:r>
              <a:rPr lang="zh-TW" altLang="en-US" dirty="0"/>
              <a:t>第</a:t>
            </a:r>
            <a:r>
              <a:rPr lang="en-US" altLang="zh-TW" dirty="0"/>
              <a:t>71</a:t>
            </a:r>
            <a:r>
              <a:rPr lang="zh-TW" altLang="en-US" dirty="0"/>
              <a:t>、</a:t>
            </a:r>
            <a:r>
              <a:rPr lang="en-US" altLang="zh-TW" dirty="0"/>
              <a:t>74</a:t>
            </a:r>
            <a:r>
              <a:rPr lang="zh-TW" altLang="en-US" dirty="0"/>
              <a:t>條、</a:t>
            </a:r>
            <a:r>
              <a:rPr lang="en-US" altLang="zh-TW" dirty="0"/>
              <a:t>78</a:t>
            </a:r>
            <a:r>
              <a:rPr lang="zh-TW" altLang="en-US" dirty="0"/>
              <a:t>條</a:t>
            </a:r>
          </a:p>
          <a:p>
            <a:pPr marL="457200" lvl="0" indent="-457200">
              <a:lnSpc>
                <a:spcPts val="3360"/>
              </a:lnSpc>
              <a:spcBef>
                <a:spcPts val="1200"/>
              </a:spcBef>
              <a:buFont typeface="Wingdings" panose="05000000000000000000" pitchFamily="2" charset="2"/>
              <a:buChar char="Ø"/>
            </a:pPr>
            <a:r>
              <a:rPr lang="zh-TW" altLang="en-US" dirty="0"/>
              <a:t>各機關人員對於財務上行為應負之責任，非經審計機關審查決定，不得解除。經審計機關決定剔除或繳還款項，應依限悉數追還。逾期，應即移送法院強制執行；追繳後，應報告審計機關查核。</a:t>
            </a:r>
          </a:p>
        </p:txBody>
      </p:sp>
      <p:sp>
        <p:nvSpPr>
          <p:cNvPr id="4" name="投影片編號版面配置區 3"/>
          <p:cNvSpPr>
            <a:spLocks noGrp="1"/>
          </p:cNvSpPr>
          <p:nvPr>
            <p:ph type="sldNum" sz="quarter" idx="12"/>
          </p:nvPr>
        </p:nvSpPr>
        <p:spPr/>
        <p:txBody>
          <a:bodyPr/>
          <a:lstStyle/>
          <a:p>
            <a:pPr>
              <a:defRPr/>
            </a:pPr>
            <a:fld id="{F4EF4F6D-9B35-44AF-A869-079BA83D171A}" type="slidenum">
              <a:rPr lang="en-US" altLang="zh-TW" smtClean="0"/>
              <a:pPr>
                <a:defRPr/>
              </a:pPr>
              <a:t>46</a:t>
            </a:fld>
            <a:endParaRPr lang="en-US" altLang="zh-TW"/>
          </a:p>
        </p:txBody>
      </p:sp>
    </p:spTree>
    <p:extLst>
      <p:ext uri="{BB962C8B-B14F-4D97-AF65-F5344CB8AC3E}">
        <p14:creationId xmlns:p14="http://schemas.microsoft.com/office/powerpoint/2010/main" val="3385650407"/>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1259632" y="620688"/>
            <a:ext cx="6696744" cy="504056"/>
          </a:xfrm>
        </p:spPr>
        <p:txBody>
          <a:bodyPr/>
          <a:lstStyle/>
          <a:p>
            <a:pPr algn="ctr"/>
            <a:r>
              <a:rPr lang="zh-TW" altLang="en-US" sz="3200" dirty="0"/>
              <a:t>財務責任</a:t>
            </a:r>
          </a:p>
        </p:txBody>
      </p:sp>
      <p:sp>
        <p:nvSpPr>
          <p:cNvPr id="3" name="內容版面配置區 2"/>
          <p:cNvSpPr>
            <a:spLocks noGrp="1"/>
          </p:cNvSpPr>
          <p:nvPr>
            <p:ph idx="1"/>
          </p:nvPr>
        </p:nvSpPr>
        <p:spPr>
          <a:xfrm>
            <a:off x="683568" y="1196752"/>
            <a:ext cx="7632848" cy="4752528"/>
          </a:xfrm>
        </p:spPr>
        <p:txBody>
          <a:bodyPr/>
          <a:lstStyle/>
          <a:p>
            <a:pPr marL="457200" lvl="0" indent="-457200">
              <a:lnSpc>
                <a:spcPts val="3360"/>
              </a:lnSpc>
              <a:spcBef>
                <a:spcPts val="1200"/>
              </a:spcBef>
              <a:buFont typeface="Wingdings" panose="05000000000000000000" pitchFamily="2" charset="2"/>
              <a:buChar char="Ø"/>
            </a:pPr>
            <a:r>
              <a:rPr lang="zh-TW" altLang="en-US" dirty="0"/>
              <a:t>審計機關審定後才能解除財務責任，決算公布後原始憑證及帳冊至少保管</a:t>
            </a:r>
            <a:r>
              <a:rPr lang="en-US" altLang="zh-TW" dirty="0"/>
              <a:t>10</a:t>
            </a:r>
            <a:r>
              <a:rPr lang="zh-TW" altLang="en-US" dirty="0"/>
              <a:t>年，法律亦有追溯期。</a:t>
            </a:r>
            <a:r>
              <a:rPr lang="en-US" altLang="zh-TW" dirty="0"/>
              <a:t>(111</a:t>
            </a:r>
            <a:r>
              <a:rPr lang="zh-TW" altLang="en-US" dirty="0"/>
              <a:t>年審計部至本校查核抽查</a:t>
            </a:r>
            <a:r>
              <a:rPr lang="en-US" altLang="zh-TW" dirty="0"/>
              <a:t>101</a:t>
            </a:r>
            <a:r>
              <a:rPr lang="zh-TW" altLang="en-US" dirty="0"/>
              <a:t>至</a:t>
            </a:r>
            <a:r>
              <a:rPr lang="en-US" altLang="zh-TW" dirty="0"/>
              <a:t>110</a:t>
            </a:r>
            <a:r>
              <a:rPr lang="zh-TW" altLang="en-US" dirty="0"/>
              <a:t>年的憑證，即使當事者已退休仍須被查核</a:t>
            </a:r>
            <a:r>
              <a:rPr lang="en-US" altLang="zh-TW" dirty="0"/>
              <a:t>)</a:t>
            </a:r>
          </a:p>
          <a:p>
            <a:pPr marL="457200" lvl="0" indent="-457200">
              <a:lnSpc>
                <a:spcPts val="3360"/>
              </a:lnSpc>
              <a:spcBef>
                <a:spcPts val="1200"/>
              </a:spcBef>
              <a:buFont typeface="Wingdings" panose="05000000000000000000" pitchFamily="2" charset="2"/>
              <a:buChar char="Ø"/>
            </a:pPr>
            <a:r>
              <a:rPr lang="zh-TW" altLang="en-US" dirty="0"/>
              <a:t>不要拿假憑證報銷，不要找（當）人頭核支經費，採購物品也不要化整為零，意圖規避採購法，或以業務費分散採購組裝電腦之配件，規避財產保管，不要便宜行事，捲入不必要之風波，合乎規定支用。</a:t>
            </a:r>
          </a:p>
        </p:txBody>
      </p:sp>
      <p:sp>
        <p:nvSpPr>
          <p:cNvPr id="4" name="投影片編號版面配置區 3"/>
          <p:cNvSpPr>
            <a:spLocks noGrp="1"/>
          </p:cNvSpPr>
          <p:nvPr>
            <p:ph type="sldNum" sz="quarter" idx="12"/>
          </p:nvPr>
        </p:nvSpPr>
        <p:spPr/>
        <p:txBody>
          <a:bodyPr/>
          <a:lstStyle/>
          <a:p>
            <a:pPr>
              <a:defRPr/>
            </a:pPr>
            <a:fld id="{F4EF4F6D-9B35-44AF-A869-079BA83D171A}" type="slidenum">
              <a:rPr lang="en-US" altLang="zh-TW" smtClean="0"/>
              <a:pPr>
                <a:defRPr/>
              </a:pPr>
              <a:t>47</a:t>
            </a:fld>
            <a:endParaRPr lang="en-US" altLang="zh-TW"/>
          </a:p>
        </p:txBody>
      </p:sp>
    </p:spTree>
    <p:extLst>
      <p:ext uri="{BB962C8B-B14F-4D97-AF65-F5344CB8AC3E}">
        <p14:creationId xmlns:p14="http://schemas.microsoft.com/office/powerpoint/2010/main" val="215965599"/>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1259632" y="620688"/>
            <a:ext cx="6696744" cy="504056"/>
          </a:xfrm>
        </p:spPr>
        <p:txBody>
          <a:bodyPr/>
          <a:lstStyle/>
          <a:p>
            <a:pPr algn="ctr"/>
            <a:r>
              <a:rPr lang="zh-TW" altLang="en-US" sz="3200" dirty="0"/>
              <a:t>案例分享</a:t>
            </a:r>
            <a:r>
              <a:rPr lang="en-US" altLang="zh-TW" sz="3200" dirty="0"/>
              <a:t>-</a:t>
            </a:r>
            <a:r>
              <a:rPr lang="zh-TW" altLang="en-US" sz="3200" dirty="0"/>
              <a:t>他山之石</a:t>
            </a:r>
          </a:p>
        </p:txBody>
      </p:sp>
      <p:sp>
        <p:nvSpPr>
          <p:cNvPr id="3" name="內容版面配置區 2"/>
          <p:cNvSpPr>
            <a:spLocks noGrp="1"/>
          </p:cNvSpPr>
          <p:nvPr>
            <p:ph idx="1"/>
          </p:nvPr>
        </p:nvSpPr>
        <p:spPr>
          <a:xfrm>
            <a:off x="683568" y="1196752"/>
            <a:ext cx="7632848" cy="4752528"/>
          </a:xfrm>
        </p:spPr>
        <p:txBody>
          <a:bodyPr/>
          <a:lstStyle/>
          <a:p>
            <a:pPr lvl="0">
              <a:lnSpc>
                <a:spcPts val="3360"/>
              </a:lnSpc>
              <a:spcBef>
                <a:spcPts val="1200"/>
              </a:spcBef>
            </a:pPr>
            <a:r>
              <a:rPr lang="zh-TW" altLang="en-US" dirty="0"/>
              <a:t>財務弊端案例</a:t>
            </a:r>
            <a:r>
              <a:rPr lang="en-US" altLang="zh-TW" dirty="0"/>
              <a:t>--</a:t>
            </a:r>
            <a:r>
              <a:rPr lang="zh-TW" altLang="en-US" dirty="0"/>
              <a:t>挪用公款經費報支</a:t>
            </a:r>
          </a:p>
          <a:p>
            <a:pPr marL="457200" lvl="0" indent="-457200">
              <a:lnSpc>
                <a:spcPts val="3360"/>
              </a:lnSpc>
              <a:spcBef>
                <a:spcPts val="1200"/>
              </a:spcBef>
              <a:buFont typeface="Wingdings" panose="05000000000000000000" pitchFamily="2" charset="2"/>
              <a:buChar char="Ø"/>
            </a:pPr>
            <a:r>
              <a:rPr lang="zh-TW" altLang="en-US" sz="3200" dirty="0"/>
              <a:t>案例：某甲擔任某縣局長時，利用職務上機會，接續蒐集自己、親友等人而與公務無關消費之發票或收據，並向不知情之商家負責人索取空白收據而自行填載金額、品名等項目，或由店家負責人繕寫內容方式，取得無實際交易單據後詐領公款。</a:t>
            </a:r>
          </a:p>
          <a:p>
            <a:pPr lvl="0">
              <a:lnSpc>
                <a:spcPts val="3360"/>
              </a:lnSpc>
              <a:spcBef>
                <a:spcPts val="1200"/>
              </a:spcBef>
            </a:pPr>
            <a:r>
              <a:rPr lang="zh-TW" altLang="en-US" dirty="0"/>
              <a:t>                     來源</a:t>
            </a:r>
            <a:r>
              <a:rPr lang="en-US" altLang="zh-TW" dirty="0"/>
              <a:t>:</a:t>
            </a:r>
            <a:r>
              <a:rPr lang="zh-TW" altLang="en-US" dirty="0"/>
              <a:t>監察院調查報告</a:t>
            </a:r>
          </a:p>
          <a:p>
            <a:pPr marL="457200" lvl="0" indent="-457200">
              <a:lnSpc>
                <a:spcPts val="3360"/>
              </a:lnSpc>
              <a:spcBef>
                <a:spcPts val="1200"/>
              </a:spcBef>
              <a:buFont typeface="Wingdings" panose="05000000000000000000" pitchFamily="2" charset="2"/>
              <a:buChar char="Ø"/>
            </a:pPr>
            <a:endParaRPr lang="zh-TW" altLang="en-US" dirty="0"/>
          </a:p>
        </p:txBody>
      </p:sp>
      <p:sp>
        <p:nvSpPr>
          <p:cNvPr id="4" name="投影片編號版面配置區 3"/>
          <p:cNvSpPr>
            <a:spLocks noGrp="1"/>
          </p:cNvSpPr>
          <p:nvPr>
            <p:ph type="sldNum" sz="quarter" idx="12"/>
          </p:nvPr>
        </p:nvSpPr>
        <p:spPr/>
        <p:txBody>
          <a:bodyPr/>
          <a:lstStyle/>
          <a:p>
            <a:pPr>
              <a:defRPr/>
            </a:pPr>
            <a:fld id="{F4EF4F6D-9B35-44AF-A869-079BA83D171A}" type="slidenum">
              <a:rPr lang="en-US" altLang="zh-TW" smtClean="0"/>
              <a:pPr>
                <a:defRPr/>
              </a:pPr>
              <a:t>48</a:t>
            </a:fld>
            <a:endParaRPr lang="en-US" altLang="zh-TW"/>
          </a:p>
        </p:txBody>
      </p:sp>
    </p:spTree>
    <p:extLst>
      <p:ext uri="{BB962C8B-B14F-4D97-AF65-F5344CB8AC3E}">
        <p14:creationId xmlns:p14="http://schemas.microsoft.com/office/powerpoint/2010/main" val="3007098720"/>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1259632" y="620688"/>
            <a:ext cx="6696744" cy="504056"/>
          </a:xfrm>
        </p:spPr>
        <p:txBody>
          <a:bodyPr/>
          <a:lstStyle/>
          <a:p>
            <a:pPr algn="ctr"/>
            <a:r>
              <a:rPr lang="zh-TW" altLang="en-US" sz="3200" dirty="0"/>
              <a:t>案例分享</a:t>
            </a:r>
            <a:r>
              <a:rPr lang="en-US" altLang="zh-TW" sz="3200" dirty="0"/>
              <a:t>-</a:t>
            </a:r>
            <a:r>
              <a:rPr lang="zh-TW" altLang="en-US" sz="3200" dirty="0"/>
              <a:t>他山之石</a:t>
            </a:r>
          </a:p>
        </p:txBody>
      </p:sp>
      <p:sp>
        <p:nvSpPr>
          <p:cNvPr id="3" name="內容版面配置區 2"/>
          <p:cNvSpPr>
            <a:spLocks noGrp="1"/>
          </p:cNvSpPr>
          <p:nvPr>
            <p:ph idx="1"/>
          </p:nvPr>
        </p:nvSpPr>
        <p:spPr>
          <a:xfrm>
            <a:off x="683568" y="1196752"/>
            <a:ext cx="7632848" cy="4752528"/>
          </a:xfrm>
        </p:spPr>
        <p:txBody>
          <a:bodyPr/>
          <a:lstStyle/>
          <a:p>
            <a:pPr marL="180000">
              <a:lnSpc>
                <a:spcPts val="3500"/>
              </a:lnSpc>
            </a:pPr>
            <a:r>
              <a:rPr lang="zh-TW" altLang="en-US" dirty="0"/>
              <a:t>違失項目：</a:t>
            </a:r>
          </a:p>
          <a:p>
            <a:pPr marL="457200" indent="-457200">
              <a:lnSpc>
                <a:spcPts val="3500"/>
              </a:lnSpc>
              <a:buFont typeface="Wingdings" panose="05000000000000000000" pitchFamily="2" charset="2"/>
              <a:buChar char="Ø"/>
            </a:pPr>
            <a:r>
              <a:rPr lang="en-US" altLang="zh-TW" dirty="0"/>
              <a:t>1.</a:t>
            </a:r>
            <a:r>
              <a:rPr lang="zh-TW" altLang="en-US" dirty="0"/>
              <a:t>以非本人消費或與公務無關消費之發票或收據報支公款。</a:t>
            </a:r>
          </a:p>
          <a:p>
            <a:pPr marL="457200" indent="-457200">
              <a:lnSpc>
                <a:spcPts val="3500"/>
              </a:lnSpc>
              <a:buFont typeface="Wingdings" panose="05000000000000000000" pitchFamily="2" charset="2"/>
              <a:buChar char="Ø"/>
            </a:pPr>
            <a:r>
              <a:rPr lang="en-US" altLang="zh-TW" dirty="0"/>
              <a:t>2.</a:t>
            </a:r>
            <a:r>
              <a:rPr lang="zh-TW" altLang="en-US" dirty="0"/>
              <a:t>取得無實際交易單據後據以報支公款。</a:t>
            </a:r>
            <a:endParaRPr lang="en-US" altLang="zh-TW" dirty="0"/>
          </a:p>
          <a:p>
            <a:pPr marL="180000">
              <a:lnSpc>
                <a:spcPts val="3500"/>
              </a:lnSpc>
            </a:pPr>
            <a:r>
              <a:rPr lang="zh-TW" altLang="en-US" dirty="0"/>
              <a:t>違失懲處情形：</a:t>
            </a:r>
          </a:p>
          <a:p>
            <a:pPr marL="457200" indent="-457200">
              <a:lnSpc>
                <a:spcPts val="3500"/>
              </a:lnSpc>
              <a:buFont typeface="Wingdings" panose="05000000000000000000" pitchFamily="2" charset="2"/>
              <a:buChar char="Ø"/>
            </a:pPr>
            <a:r>
              <a:rPr lang="zh-TW" altLang="en-US" dirty="0"/>
              <a:t>案經</a:t>
            </a:r>
            <a:r>
              <a:rPr lang="en-US" altLang="zh-TW" dirty="0"/>
              <a:t>OO</a:t>
            </a:r>
            <a:r>
              <a:rPr lang="zh-TW" altLang="en-US" dirty="0"/>
              <a:t>地方法院檢察署以貪汙治罪條例起訴，執行有期徒刑</a:t>
            </a:r>
            <a:r>
              <a:rPr lang="en-US" altLang="zh-TW" dirty="0"/>
              <a:t>2</a:t>
            </a:r>
            <a:r>
              <a:rPr lang="zh-TW" altLang="en-US" dirty="0"/>
              <a:t>年，併科罰金</a:t>
            </a:r>
            <a:r>
              <a:rPr lang="en-US" altLang="zh-TW" dirty="0"/>
              <a:t>27</a:t>
            </a:r>
            <a:r>
              <a:rPr lang="zh-TW" altLang="en-US" dirty="0"/>
              <a:t>萬元，褫奪公權</a:t>
            </a:r>
            <a:r>
              <a:rPr lang="en-US" altLang="zh-TW" dirty="0"/>
              <a:t>2</a:t>
            </a:r>
            <a:r>
              <a:rPr lang="zh-TW" altLang="en-US" dirty="0"/>
              <a:t>年，緩刑</a:t>
            </a:r>
            <a:r>
              <a:rPr lang="en-US" altLang="zh-TW" dirty="0"/>
              <a:t>3</a:t>
            </a:r>
            <a:r>
              <a:rPr lang="zh-TW" altLang="en-US" dirty="0"/>
              <a:t>年。</a:t>
            </a:r>
            <a:endParaRPr lang="en-US" altLang="zh-TW" dirty="0"/>
          </a:p>
          <a:p>
            <a:pPr>
              <a:buFont typeface="Wingdings" panose="05000000000000000000" pitchFamily="2" charset="2"/>
              <a:buChar char="Ø"/>
            </a:pPr>
            <a:r>
              <a:rPr lang="zh-TW" altLang="en-US" dirty="0"/>
              <a:t>                    </a:t>
            </a:r>
            <a:r>
              <a:rPr lang="zh-TW" altLang="en-US" sz="2400" dirty="0"/>
              <a:t>資料來源</a:t>
            </a:r>
            <a:r>
              <a:rPr lang="en-US" altLang="zh-TW" sz="2400" dirty="0"/>
              <a:t>:</a:t>
            </a:r>
            <a:r>
              <a:rPr lang="zh-TW" altLang="en-US" sz="2400" dirty="0"/>
              <a:t>監察院調查報告</a:t>
            </a:r>
            <a:endParaRPr lang="en-US" altLang="zh-TW" sz="2400" dirty="0"/>
          </a:p>
          <a:p>
            <a:pPr marL="457200" lvl="0" indent="-457200">
              <a:lnSpc>
                <a:spcPts val="3360"/>
              </a:lnSpc>
              <a:spcBef>
                <a:spcPts val="1200"/>
              </a:spcBef>
              <a:buFont typeface="Wingdings" panose="05000000000000000000" pitchFamily="2" charset="2"/>
              <a:buChar char="Ø"/>
            </a:pPr>
            <a:endParaRPr lang="zh-TW" altLang="en-US" dirty="0"/>
          </a:p>
        </p:txBody>
      </p:sp>
      <p:sp>
        <p:nvSpPr>
          <p:cNvPr id="4" name="投影片編號版面配置區 3"/>
          <p:cNvSpPr>
            <a:spLocks noGrp="1"/>
          </p:cNvSpPr>
          <p:nvPr>
            <p:ph type="sldNum" sz="quarter" idx="12"/>
          </p:nvPr>
        </p:nvSpPr>
        <p:spPr/>
        <p:txBody>
          <a:bodyPr/>
          <a:lstStyle/>
          <a:p>
            <a:pPr>
              <a:defRPr/>
            </a:pPr>
            <a:fld id="{F4EF4F6D-9B35-44AF-A869-079BA83D171A}" type="slidenum">
              <a:rPr lang="en-US" altLang="zh-TW" smtClean="0"/>
              <a:pPr>
                <a:defRPr/>
              </a:pPr>
              <a:t>49</a:t>
            </a:fld>
            <a:endParaRPr lang="en-US" altLang="zh-TW"/>
          </a:p>
        </p:txBody>
      </p:sp>
    </p:spTree>
    <p:extLst>
      <p:ext uri="{BB962C8B-B14F-4D97-AF65-F5344CB8AC3E}">
        <p14:creationId xmlns:p14="http://schemas.microsoft.com/office/powerpoint/2010/main" val="28729173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67544" y="188640"/>
            <a:ext cx="8229600" cy="720080"/>
          </a:xfrm>
        </p:spPr>
        <p:txBody>
          <a:bodyPr/>
          <a:lstStyle/>
          <a:p>
            <a:r>
              <a:rPr lang="zh-TW" altLang="en-US" sz="3200" dirty="0"/>
              <a:t>計畫經費之支用，應依下列規定辦理：</a:t>
            </a:r>
            <a:r>
              <a:rPr lang="en-US" altLang="zh-TW" sz="3200" dirty="0"/>
              <a:t>(§6)</a:t>
            </a:r>
            <a:endParaRPr lang="zh-TW" altLang="en-US" sz="3200" dirty="0"/>
          </a:p>
        </p:txBody>
      </p:sp>
      <p:sp>
        <p:nvSpPr>
          <p:cNvPr id="3" name="內容版面配置區 2"/>
          <p:cNvSpPr>
            <a:spLocks noGrp="1"/>
          </p:cNvSpPr>
          <p:nvPr>
            <p:ph idx="1"/>
          </p:nvPr>
        </p:nvSpPr>
        <p:spPr>
          <a:xfrm>
            <a:off x="683568" y="908720"/>
            <a:ext cx="7920880" cy="5400600"/>
          </a:xfrm>
        </p:spPr>
        <p:txBody>
          <a:bodyPr/>
          <a:lstStyle/>
          <a:p>
            <a:pPr marL="457200" indent="-457200">
              <a:lnSpc>
                <a:spcPts val="2800"/>
              </a:lnSpc>
              <a:buFont typeface="Wingdings" panose="05000000000000000000" pitchFamily="2" charset="2"/>
              <a:buChar char="Ø"/>
            </a:pPr>
            <a:r>
              <a:rPr lang="zh-TW" altLang="en-US" sz="2700" dirty="0"/>
              <a:t>報支經費應以計畫執行期間內所發生支出為原則。但於計畫期程前、後一個月內所發生與計畫相關之必要支出，且該項支出無須辦理經費流用者，得敘明原因，循其內部行政程序辦理。其中所稱必要支出，應依補</a:t>
            </a:r>
            <a:r>
              <a:rPr lang="en-US" altLang="zh-TW" sz="2700" dirty="0"/>
              <a:t>(</a:t>
            </a:r>
            <a:r>
              <a:rPr lang="zh-TW" altLang="en-US" sz="2700" dirty="0"/>
              <a:t>捐</a:t>
            </a:r>
            <a:r>
              <a:rPr lang="en-US" altLang="zh-TW" sz="2700" dirty="0"/>
              <a:t>)</a:t>
            </a:r>
            <a:r>
              <a:rPr lang="zh-TW" altLang="en-US" sz="2700" dirty="0"/>
              <a:t>助或委辦計畫所定執行事項認定。</a:t>
            </a:r>
            <a:endParaRPr lang="en-US" altLang="zh-TW" sz="2700" dirty="0"/>
          </a:p>
          <a:p>
            <a:pPr marL="457200" indent="-457200">
              <a:lnSpc>
                <a:spcPts val="2800"/>
              </a:lnSpc>
              <a:buFont typeface="Wingdings" panose="05000000000000000000" pitchFamily="2" charset="2"/>
              <a:buChar char="Ø"/>
            </a:pPr>
            <a:r>
              <a:rPr lang="zh-TW" altLang="en-US" sz="2700" dirty="0"/>
              <a:t>支用經費發現有未依補</a:t>
            </a:r>
            <a:r>
              <a:rPr lang="en-US" altLang="zh-TW" sz="2700" dirty="0"/>
              <a:t>(</a:t>
            </a:r>
            <a:r>
              <a:rPr lang="zh-TW" altLang="en-US" sz="2700" dirty="0"/>
              <a:t>捐</a:t>
            </a:r>
            <a:r>
              <a:rPr lang="en-US" altLang="zh-TW" sz="2700" dirty="0"/>
              <a:t>)</a:t>
            </a:r>
            <a:r>
              <a:rPr lang="zh-TW" altLang="en-US" sz="2700" dirty="0"/>
              <a:t>助或委辦用途支用、虛報浮報情事、違反法令或不符合協議書約定者，教育部除得要求繳回全部或部分之補</a:t>
            </a:r>
            <a:r>
              <a:rPr lang="en-US" altLang="zh-TW" sz="2700" dirty="0"/>
              <a:t>(</a:t>
            </a:r>
            <a:r>
              <a:rPr lang="zh-TW" altLang="en-US" sz="2700" dirty="0"/>
              <a:t>捐</a:t>
            </a:r>
            <a:r>
              <a:rPr lang="en-US" altLang="zh-TW" sz="2700" dirty="0"/>
              <a:t>)</a:t>
            </a:r>
            <a:r>
              <a:rPr lang="zh-TW" altLang="en-US" sz="2700" dirty="0"/>
              <a:t>助或委辦款外，並得視情節輕重予以停止補</a:t>
            </a:r>
            <a:r>
              <a:rPr lang="en-US" altLang="zh-TW" sz="2700" dirty="0"/>
              <a:t>(</a:t>
            </a:r>
            <a:r>
              <a:rPr lang="zh-TW" altLang="en-US" sz="2700" dirty="0"/>
              <a:t>捐</a:t>
            </a:r>
            <a:r>
              <a:rPr lang="en-US" altLang="zh-TW" sz="2700" dirty="0"/>
              <a:t>)</a:t>
            </a:r>
            <a:r>
              <a:rPr lang="zh-TW" altLang="en-US" sz="2700" dirty="0"/>
              <a:t>助一年至五年。</a:t>
            </a:r>
            <a:endParaRPr lang="en-US" altLang="zh-TW" sz="2700" dirty="0"/>
          </a:p>
          <a:p>
            <a:pPr marL="457200" indent="-457200">
              <a:lnSpc>
                <a:spcPts val="2800"/>
              </a:lnSpc>
              <a:buFont typeface="Wingdings" panose="05000000000000000000" pitchFamily="2" charset="2"/>
              <a:buChar char="Ø"/>
            </a:pPr>
            <a:r>
              <a:rPr lang="zh-TW" altLang="en-US" sz="2700" dirty="0"/>
              <a:t>教育部人員除實際擔任授課講座，得依內聘講座標準支領鐘點費外，不得支領任何酬勞及差旅費。</a:t>
            </a:r>
            <a:endParaRPr lang="en-US" altLang="zh-TW" sz="2700" dirty="0"/>
          </a:p>
          <a:p>
            <a:pPr algn="ctr"/>
            <a:r>
              <a:rPr lang="en-US" altLang="zh-TW" sz="2700" dirty="0">
                <a:solidFill>
                  <a:srgbClr val="000000"/>
                </a:solidFill>
              </a:rPr>
              <a:t>(</a:t>
            </a:r>
            <a:r>
              <a:rPr lang="zh-TW" altLang="en-US" sz="2700" dirty="0">
                <a:solidFill>
                  <a:srgbClr val="000000"/>
                </a:solidFill>
              </a:rPr>
              <a:t>教育部補</a:t>
            </a:r>
            <a:r>
              <a:rPr lang="en-US" altLang="zh-TW" sz="2700" dirty="0">
                <a:solidFill>
                  <a:srgbClr val="000000"/>
                </a:solidFill>
              </a:rPr>
              <a:t>(</a:t>
            </a:r>
            <a:r>
              <a:rPr lang="zh-TW" altLang="en-US" sz="2700" dirty="0">
                <a:solidFill>
                  <a:srgbClr val="000000"/>
                </a:solidFill>
              </a:rPr>
              <a:t>捐</a:t>
            </a:r>
            <a:r>
              <a:rPr lang="en-US" altLang="zh-TW" sz="2700" dirty="0">
                <a:solidFill>
                  <a:srgbClr val="000000"/>
                </a:solidFill>
              </a:rPr>
              <a:t>)</a:t>
            </a:r>
            <a:r>
              <a:rPr lang="zh-TW" altLang="en-US" sz="2700" dirty="0">
                <a:solidFill>
                  <a:srgbClr val="000000"/>
                </a:solidFill>
              </a:rPr>
              <a:t>助及委辦經費核撥結報作業要點</a:t>
            </a:r>
            <a:r>
              <a:rPr lang="en-US" altLang="zh-TW" sz="2700" dirty="0">
                <a:solidFill>
                  <a:srgbClr val="000000"/>
                </a:solidFill>
              </a:rPr>
              <a:t>)</a:t>
            </a:r>
            <a:endParaRPr lang="en-US" altLang="zh-TW" sz="2700" dirty="0"/>
          </a:p>
          <a:p>
            <a:pPr>
              <a:lnSpc>
                <a:spcPts val="2800"/>
              </a:lnSpc>
            </a:pPr>
            <a:endParaRPr lang="en-US" altLang="zh-TW" dirty="0"/>
          </a:p>
          <a:p>
            <a:pPr>
              <a:lnSpc>
                <a:spcPts val="2800"/>
              </a:lnSpc>
            </a:pPr>
            <a:endParaRPr lang="en-US" altLang="zh-TW" dirty="0"/>
          </a:p>
          <a:p>
            <a:pPr>
              <a:lnSpc>
                <a:spcPts val="2800"/>
              </a:lnSpc>
            </a:pPr>
            <a:endParaRPr lang="en-US" altLang="zh-TW" dirty="0"/>
          </a:p>
          <a:p>
            <a:pPr>
              <a:lnSpc>
                <a:spcPts val="2800"/>
              </a:lnSpc>
            </a:pPr>
            <a:endParaRPr lang="en-US" altLang="zh-TW" dirty="0"/>
          </a:p>
          <a:p>
            <a:pPr>
              <a:lnSpc>
                <a:spcPts val="2800"/>
              </a:lnSpc>
            </a:pPr>
            <a:endParaRPr lang="en-US" altLang="zh-TW" dirty="0"/>
          </a:p>
          <a:p>
            <a:pPr>
              <a:lnSpc>
                <a:spcPts val="2800"/>
              </a:lnSpc>
            </a:pPr>
            <a:endParaRPr lang="en-US" altLang="zh-TW" dirty="0"/>
          </a:p>
          <a:p>
            <a:pPr>
              <a:lnSpc>
                <a:spcPts val="2800"/>
              </a:lnSpc>
            </a:pPr>
            <a:endParaRPr lang="en-US" altLang="zh-TW" dirty="0"/>
          </a:p>
          <a:p>
            <a:pPr>
              <a:lnSpc>
                <a:spcPts val="2800"/>
              </a:lnSpc>
            </a:pPr>
            <a:endParaRPr lang="en-US" altLang="zh-TW" dirty="0"/>
          </a:p>
          <a:p>
            <a:pPr algn="ctr">
              <a:lnSpc>
                <a:spcPts val="2600"/>
              </a:lnSpc>
            </a:pPr>
            <a:r>
              <a:rPr lang="en-US" altLang="zh-TW" dirty="0">
                <a:solidFill>
                  <a:srgbClr val="000000"/>
                </a:solidFill>
              </a:rPr>
              <a:t>(</a:t>
            </a:r>
            <a:r>
              <a:rPr lang="zh-TW" altLang="en-US" dirty="0">
                <a:solidFill>
                  <a:srgbClr val="000000"/>
                </a:solidFill>
              </a:rPr>
              <a:t>教育部補</a:t>
            </a:r>
            <a:r>
              <a:rPr lang="en-US" altLang="zh-TW" dirty="0">
                <a:solidFill>
                  <a:srgbClr val="000000"/>
                </a:solidFill>
              </a:rPr>
              <a:t>(</a:t>
            </a:r>
            <a:r>
              <a:rPr lang="zh-TW" altLang="en-US" dirty="0">
                <a:solidFill>
                  <a:srgbClr val="000000"/>
                </a:solidFill>
              </a:rPr>
              <a:t>捐</a:t>
            </a:r>
            <a:r>
              <a:rPr lang="en-US" altLang="zh-TW" dirty="0">
                <a:solidFill>
                  <a:srgbClr val="000000"/>
                </a:solidFill>
              </a:rPr>
              <a:t>)</a:t>
            </a:r>
            <a:r>
              <a:rPr lang="zh-TW" altLang="en-US" dirty="0">
                <a:solidFill>
                  <a:srgbClr val="000000"/>
                </a:solidFill>
              </a:rPr>
              <a:t>助及委辦經費核撥結報作業要點</a:t>
            </a:r>
            <a:r>
              <a:rPr lang="en-US" altLang="zh-TW" dirty="0">
                <a:solidFill>
                  <a:srgbClr val="000000"/>
                </a:solidFill>
              </a:rPr>
              <a:t>)</a:t>
            </a:r>
            <a:endParaRPr lang="zh-TW" altLang="en-US" u="sng" dirty="0">
              <a:solidFill>
                <a:srgbClr val="F71DE7"/>
              </a:solidFill>
            </a:endParaRPr>
          </a:p>
        </p:txBody>
      </p:sp>
      <p:sp>
        <p:nvSpPr>
          <p:cNvPr id="5" name="投影片編號版面配置區 4"/>
          <p:cNvSpPr>
            <a:spLocks noGrp="1"/>
          </p:cNvSpPr>
          <p:nvPr>
            <p:ph type="sldNum" sz="quarter" idx="12"/>
          </p:nvPr>
        </p:nvSpPr>
        <p:spPr/>
        <p:txBody>
          <a:bodyPr/>
          <a:lstStyle/>
          <a:p>
            <a:pPr>
              <a:defRPr/>
            </a:pPr>
            <a:fld id="{AD5D16AC-C5BC-499D-A14D-AC8156975861}" type="slidenum">
              <a:rPr lang="en-US" altLang="zh-TW" smtClean="0"/>
              <a:pPr>
                <a:defRPr/>
              </a:pPr>
              <a:t>5</a:t>
            </a:fld>
            <a:endParaRPr lang="en-US" altLang="zh-TW"/>
          </a:p>
        </p:txBody>
      </p:sp>
    </p:spTree>
    <p:extLst>
      <p:ext uri="{BB962C8B-B14F-4D97-AF65-F5344CB8AC3E}">
        <p14:creationId xmlns:p14="http://schemas.microsoft.com/office/powerpoint/2010/main" val="3328895155"/>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1259632" y="620688"/>
            <a:ext cx="6696744" cy="504056"/>
          </a:xfrm>
        </p:spPr>
        <p:txBody>
          <a:bodyPr/>
          <a:lstStyle/>
          <a:p>
            <a:pPr algn="ctr"/>
            <a:r>
              <a:rPr lang="zh-TW" altLang="en-US" sz="3200" dirty="0"/>
              <a:t>案例分享</a:t>
            </a:r>
            <a:r>
              <a:rPr lang="en-US" altLang="zh-TW" sz="3200" dirty="0"/>
              <a:t>-</a:t>
            </a:r>
            <a:r>
              <a:rPr lang="zh-TW" altLang="en-US" sz="3200" dirty="0"/>
              <a:t>他山之石</a:t>
            </a:r>
          </a:p>
        </p:txBody>
      </p:sp>
      <p:sp>
        <p:nvSpPr>
          <p:cNvPr id="3" name="內容版面配置區 2"/>
          <p:cNvSpPr>
            <a:spLocks noGrp="1"/>
          </p:cNvSpPr>
          <p:nvPr>
            <p:ph idx="1"/>
          </p:nvPr>
        </p:nvSpPr>
        <p:spPr>
          <a:xfrm>
            <a:off x="683568" y="1196752"/>
            <a:ext cx="7632848" cy="4752528"/>
          </a:xfrm>
        </p:spPr>
        <p:txBody>
          <a:bodyPr/>
          <a:lstStyle/>
          <a:p>
            <a:pPr marL="180000" algn="just">
              <a:lnSpc>
                <a:spcPts val="3500"/>
              </a:lnSpc>
              <a:spcBef>
                <a:spcPts val="600"/>
              </a:spcBef>
            </a:pPr>
            <a:r>
              <a:rPr lang="zh-TW" altLang="en-US" dirty="0"/>
              <a:t>財務弊端案例</a:t>
            </a:r>
            <a:r>
              <a:rPr lang="en-US" altLang="zh-TW" dirty="0"/>
              <a:t>--</a:t>
            </a:r>
            <a:r>
              <a:rPr lang="zh-TW" altLang="en-US" dirty="0"/>
              <a:t>浮報差旅費</a:t>
            </a:r>
          </a:p>
          <a:p>
            <a:pPr marL="457200" indent="-457200" algn="just">
              <a:lnSpc>
                <a:spcPts val="3500"/>
              </a:lnSpc>
              <a:spcBef>
                <a:spcPts val="600"/>
              </a:spcBef>
              <a:buFont typeface="Wingdings" panose="05000000000000000000" pitchFamily="2" charset="2"/>
              <a:buChar char="Ø"/>
            </a:pPr>
            <a:r>
              <a:rPr lang="zh-TW" altLang="en-US" dirty="0"/>
              <a:t>案例：某乙任職於</a:t>
            </a:r>
            <a:r>
              <a:rPr lang="en-US" altLang="zh-TW" dirty="0"/>
              <a:t>OO</a:t>
            </a:r>
            <a:r>
              <a:rPr lang="zh-TW" altLang="en-US" dirty="0"/>
              <a:t>地方法院，虛偽填報出差申請單達</a:t>
            </a:r>
            <a:r>
              <a:rPr lang="en-US" altLang="zh-TW" dirty="0"/>
              <a:t>13</a:t>
            </a:r>
            <a:r>
              <a:rPr lang="zh-TW" altLang="en-US" dirty="0"/>
              <a:t>次且未實際前往出差地點執行公務，而係留在辦公室或前往其他地區演講、參加餐敘及處理個人事務，涉嫌不實申領差旅費</a:t>
            </a:r>
            <a:r>
              <a:rPr lang="en-US" altLang="zh-TW" dirty="0"/>
              <a:t>9,233</a:t>
            </a:r>
            <a:r>
              <a:rPr lang="zh-TW" altLang="en-US" dirty="0"/>
              <a:t>元。</a:t>
            </a:r>
            <a:endParaRPr lang="en-US" altLang="zh-TW" dirty="0"/>
          </a:p>
          <a:p>
            <a:pPr marL="457200" indent="-457200" algn="just">
              <a:lnSpc>
                <a:spcPts val="3500"/>
              </a:lnSpc>
              <a:spcBef>
                <a:spcPts val="600"/>
              </a:spcBef>
              <a:buFont typeface="Wingdings" panose="05000000000000000000" pitchFamily="2" charset="2"/>
              <a:buChar char="Ø"/>
            </a:pPr>
            <a:r>
              <a:rPr lang="zh-TW" altLang="en-US" dirty="0"/>
              <a:t>違失項目：填具不實差假單，未實際出差領取差旅費。</a:t>
            </a:r>
          </a:p>
          <a:p>
            <a:pPr marL="457200" indent="-457200" algn="just">
              <a:lnSpc>
                <a:spcPts val="3500"/>
              </a:lnSpc>
              <a:spcBef>
                <a:spcPts val="600"/>
              </a:spcBef>
              <a:buFont typeface="Wingdings" panose="05000000000000000000" pitchFamily="2" charset="2"/>
              <a:buChar char="Ø"/>
            </a:pPr>
            <a:r>
              <a:rPr lang="zh-TW" altLang="en-US" dirty="0"/>
              <a:t>違失懲處情形：案經</a:t>
            </a:r>
            <a:r>
              <a:rPr lang="en-US" altLang="zh-TW" dirty="0"/>
              <a:t>OO</a:t>
            </a:r>
            <a:r>
              <a:rPr lang="zh-TW" altLang="en-US" dirty="0"/>
              <a:t>地方法院檢察署以貪汙治罪條例起訴，執行有期徒刑</a:t>
            </a:r>
            <a:r>
              <a:rPr lang="en-US" altLang="zh-TW" dirty="0"/>
              <a:t>2</a:t>
            </a:r>
            <a:r>
              <a:rPr lang="zh-TW" altLang="en-US" dirty="0"/>
              <a:t>年，褫奪公權</a:t>
            </a:r>
            <a:r>
              <a:rPr lang="en-US" altLang="zh-TW" dirty="0"/>
              <a:t>2</a:t>
            </a:r>
            <a:r>
              <a:rPr lang="zh-TW" altLang="en-US" dirty="0"/>
              <a:t>年，緩刑</a:t>
            </a:r>
            <a:r>
              <a:rPr lang="en-US" altLang="zh-TW" dirty="0"/>
              <a:t>3</a:t>
            </a:r>
            <a:r>
              <a:rPr lang="zh-TW" altLang="en-US" dirty="0"/>
              <a:t>年。</a:t>
            </a:r>
          </a:p>
          <a:p>
            <a:pPr marL="457200" lvl="0" indent="-457200">
              <a:lnSpc>
                <a:spcPts val="3360"/>
              </a:lnSpc>
              <a:spcBef>
                <a:spcPts val="1200"/>
              </a:spcBef>
              <a:buFont typeface="Wingdings" panose="05000000000000000000" pitchFamily="2" charset="2"/>
              <a:buChar char="Ø"/>
            </a:pPr>
            <a:endParaRPr lang="zh-TW" altLang="en-US" dirty="0"/>
          </a:p>
        </p:txBody>
      </p:sp>
      <p:sp>
        <p:nvSpPr>
          <p:cNvPr id="4" name="投影片編號版面配置區 3"/>
          <p:cNvSpPr>
            <a:spLocks noGrp="1"/>
          </p:cNvSpPr>
          <p:nvPr>
            <p:ph type="sldNum" sz="quarter" idx="12"/>
          </p:nvPr>
        </p:nvSpPr>
        <p:spPr/>
        <p:txBody>
          <a:bodyPr/>
          <a:lstStyle/>
          <a:p>
            <a:pPr>
              <a:defRPr/>
            </a:pPr>
            <a:fld id="{F4EF4F6D-9B35-44AF-A869-079BA83D171A}" type="slidenum">
              <a:rPr lang="en-US" altLang="zh-TW" smtClean="0"/>
              <a:pPr>
                <a:defRPr/>
              </a:pPr>
              <a:t>50</a:t>
            </a:fld>
            <a:endParaRPr lang="en-US" altLang="zh-TW"/>
          </a:p>
        </p:txBody>
      </p:sp>
    </p:spTree>
    <p:extLst>
      <p:ext uri="{BB962C8B-B14F-4D97-AF65-F5344CB8AC3E}">
        <p14:creationId xmlns:p14="http://schemas.microsoft.com/office/powerpoint/2010/main" val="3089643068"/>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a:xfrm>
            <a:off x="1043608" y="1268760"/>
            <a:ext cx="7128792" cy="4464496"/>
          </a:xfrm>
        </p:spPr>
        <p:txBody>
          <a:bodyPr/>
          <a:lstStyle/>
          <a:p>
            <a:pPr algn="ctr"/>
            <a:endParaRPr lang="en-US" altLang="zh-TW" dirty="0"/>
          </a:p>
          <a:p>
            <a:pPr algn="ctr">
              <a:spcBef>
                <a:spcPts val="1200"/>
              </a:spcBef>
            </a:pPr>
            <a:r>
              <a:rPr lang="zh-TW" altLang="en-US" sz="6000" dirty="0">
                <a:solidFill>
                  <a:schemeClr val="accent4">
                    <a:lumMod val="90000"/>
                    <a:lumOff val="10000"/>
                  </a:schemeClr>
                </a:solidFill>
              </a:rPr>
              <a:t>誠摯感謝 </a:t>
            </a:r>
          </a:p>
          <a:p>
            <a:pPr algn="ctr">
              <a:spcBef>
                <a:spcPts val="1200"/>
              </a:spcBef>
            </a:pPr>
            <a:r>
              <a:rPr lang="zh-TW" altLang="en-US" sz="6000" dirty="0">
                <a:solidFill>
                  <a:schemeClr val="accent4">
                    <a:lumMod val="90000"/>
                    <a:lumOff val="10000"/>
                  </a:schemeClr>
                </a:solidFill>
              </a:rPr>
              <a:t>敬請指教</a:t>
            </a:r>
            <a:endParaRPr lang="en-US" altLang="zh-TW" sz="6000" dirty="0">
              <a:solidFill>
                <a:schemeClr val="accent4">
                  <a:lumMod val="90000"/>
                  <a:lumOff val="10000"/>
                </a:schemeClr>
              </a:solidFill>
            </a:endParaRPr>
          </a:p>
          <a:p>
            <a:pPr algn="ctr"/>
            <a:r>
              <a:rPr lang="en-US" altLang="zh-TW" sz="6000" kern="10" dirty="0">
                <a:ln w="28575">
                  <a:solidFill>
                    <a:schemeClr val="bg1"/>
                  </a:solidFill>
                  <a:round/>
                  <a:headEnd/>
                  <a:tailEnd/>
                </a:ln>
                <a:gradFill rotWithShape="1">
                  <a:gsLst>
                    <a:gs pos="0">
                      <a:schemeClr val="hlink"/>
                    </a:gs>
                    <a:gs pos="100000">
                      <a:schemeClr val="accent1"/>
                    </a:gs>
                  </a:gsLst>
                  <a:lin ang="0" scaled="1"/>
                </a:gradFill>
                <a:effectLst>
                  <a:outerShdw dist="89803" dir="2700000" algn="ctr" rotWithShape="0">
                    <a:schemeClr val="tx2">
                      <a:alpha val="50000"/>
                    </a:schemeClr>
                  </a:outerShdw>
                </a:effectLst>
                <a:latin typeface="Arial"/>
                <a:cs typeface="Arial"/>
              </a:rPr>
              <a:t>Thank You !</a:t>
            </a:r>
            <a:endParaRPr lang="zh-TW" altLang="en-US" sz="6000" kern="10" dirty="0">
              <a:ln w="28575">
                <a:solidFill>
                  <a:schemeClr val="bg1"/>
                </a:solidFill>
                <a:round/>
                <a:headEnd/>
                <a:tailEnd/>
              </a:ln>
              <a:gradFill rotWithShape="1">
                <a:gsLst>
                  <a:gs pos="0">
                    <a:schemeClr val="hlink"/>
                  </a:gs>
                  <a:gs pos="100000">
                    <a:schemeClr val="accent1"/>
                  </a:gs>
                </a:gsLst>
                <a:lin ang="0" scaled="1"/>
              </a:gradFill>
              <a:effectLst>
                <a:outerShdw dist="89803" dir="2700000" algn="ctr" rotWithShape="0">
                  <a:schemeClr val="tx2">
                    <a:alpha val="50000"/>
                  </a:schemeClr>
                </a:outerShdw>
              </a:effectLst>
              <a:latin typeface="Arial"/>
              <a:cs typeface="Arial"/>
            </a:endParaRPr>
          </a:p>
          <a:p>
            <a:pPr algn="ctr"/>
            <a:endParaRPr lang="zh-TW" altLang="en-US" sz="6000" dirty="0">
              <a:solidFill>
                <a:schemeClr val="accent4">
                  <a:lumMod val="90000"/>
                  <a:lumOff val="10000"/>
                </a:schemeClr>
              </a:solidFill>
            </a:endParaRPr>
          </a:p>
        </p:txBody>
      </p:sp>
      <p:sp>
        <p:nvSpPr>
          <p:cNvPr id="2" name="投影片編號版面配置區 1"/>
          <p:cNvSpPr>
            <a:spLocks noGrp="1"/>
          </p:cNvSpPr>
          <p:nvPr>
            <p:ph type="sldNum" sz="quarter" idx="12"/>
          </p:nvPr>
        </p:nvSpPr>
        <p:spPr/>
        <p:txBody>
          <a:bodyPr/>
          <a:lstStyle/>
          <a:p>
            <a:pPr>
              <a:defRPr/>
            </a:pPr>
            <a:fld id="{AD5D16AC-C5BC-499D-A14D-AC8156975861}" type="slidenum">
              <a:rPr lang="en-US" altLang="zh-TW" smtClean="0"/>
              <a:pPr>
                <a:defRPr/>
              </a:pPr>
              <a:t>51</a:t>
            </a:fld>
            <a:endParaRPr lang="en-US" altLang="zh-TW"/>
          </a:p>
        </p:txBody>
      </p:sp>
    </p:spTree>
    <p:extLst>
      <p:ext uri="{BB962C8B-B14F-4D97-AF65-F5344CB8AC3E}">
        <p14:creationId xmlns:p14="http://schemas.microsoft.com/office/powerpoint/2010/main" val="26728724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67544" y="188640"/>
            <a:ext cx="8229600" cy="720080"/>
          </a:xfrm>
        </p:spPr>
        <p:txBody>
          <a:bodyPr/>
          <a:lstStyle/>
          <a:p>
            <a:r>
              <a:rPr lang="zh-TW" altLang="en-US" sz="3200" dirty="0"/>
              <a:t>計畫經費之支用，應依下列規定辦理：</a:t>
            </a:r>
            <a:r>
              <a:rPr lang="en-US" altLang="zh-TW" sz="3200" dirty="0"/>
              <a:t>(§6)</a:t>
            </a:r>
            <a:endParaRPr lang="zh-TW" altLang="en-US" sz="3200" dirty="0"/>
          </a:p>
        </p:txBody>
      </p:sp>
      <p:sp>
        <p:nvSpPr>
          <p:cNvPr id="3" name="內容版面配置區 2"/>
          <p:cNvSpPr>
            <a:spLocks noGrp="1"/>
          </p:cNvSpPr>
          <p:nvPr>
            <p:ph idx="1"/>
          </p:nvPr>
        </p:nvSpPr>
        <p:spPr>
          <a:xfrm>
            <a:off x="683568" y="908720"/>
            <a:ext cx="7920880" cy="5688632"/>
          </a:xfrm>
        </p:spPr>
        <p:txBody>
          <a:bodyPr/>
          <a:lstStyle/>
          <a:p>
            <a:pPr marL="342900" indent="-342900">
              <a:buFont typeface="Wingdings" panose="05000000000000000000" pitchFamily="2" charset="2"/>
              <a:buChar char="Ø"/>
            </a:pPr>
            <a:r>
              <a:rPr lang="zh-TW" altLang="en-US" sz="2500" dirty="0"/>
              <a:t>補</a:t>
            </a:r>
            <a:r>
              <a:rPr lang="en-US" altLang="zh-TW" sz="2500" dirty="0"/>
              <a:t>(</a:t>
            </a:r>
            <a:r>
              <a:rPr lang="zh-TW" altLang="en-US" sz="2500" dirty="0"/>
              <a:t>捐</a:t>
            </a:r>
            <a:r>
              <a:rPr lang="en-US" altLang="zh-TW" sz="2500" dirty="0"/>
              <a:t>)</a:t>
            </a:r>
            <a:r>
              <a:rPr lang="zh-TW" altLang="en-US" sz="2500" dirty="0"/>
              <a:t>助計畫之業務推動屬執行單位本職工作，其人員除實際擔任授課者，得依規定支領講座鐘點費外，不得支領出席費、稿費、審查費、工作費、主持費、引言費、諮詢費、訪視費及評鑑費等相關酬勞。</a:t>
            </a:r>
            <a:endParaRPr lang="en-US" altLang="zh-TW" sz="2500" dirty="0"/>
          </a:p>
          <a:p>
            <a:pPr marL="342900" indent="-342900">
              <a:buFont typeface="Wingdings" panose="05000000000000000000" pitchFamily="2" charset="2"/>
              <a:buChar char="Ø"/>
            </a:pPr>
            <a:r>
              <a:rPr lang="zh-TW" altLang="en-US" sz="2500" dirty="0"/>
              <a:t>教育部補</a:t>
            </a:r>
            <a:r>
              <a:rPr lang="en-US" altLang="zh-TW" sz="2500" dirty="0"/>
              <a:t>(</a:t>
            </a:r>
            <a:r>
              <a:rPr lang="zh-TW" altLang="en-US" sz="2500" dirty="0"/>
              <a:t>捐</a:t>
            </a:r>
            <a:r>
              <a:rPr lang="en-US" altLang="zh-TW" sz="2500" dirty="0"/>
              <a:t>)</a:t>
            </a:r>
            <a:r>
              <a:rPr lang="zh-TW" altLang="en-US" sz="2500" dirty="0"/>
              <a:t>助及委辦各大專校院研究性質之科技計畫，或政府研究資訊系統（</a:t>
            </a:r>
            <a:r>
              <a:rPr lang="en-US" altLang="zh-TW" sz="2500" dirty="0"/>
              <a:t>GRB</a:t>
            </a:r>
            <a:r>
              <a:rPr lang="zh-TW" altLang="en-US" sz="2500" dirty="0"/>
              <a:t>）列管之計畫，其出席費、稿費、審查費、計程車資、國內出差旅費、講座鐘點費及購買郵政禮券等項目支出，得適用彈性經費支用規定。</a:t>
            </a:r>
            <a:endParaRPr lang="en-US" altLang="zh-TW" sz="2500" dirty="0"/>
          </a:p>
          <a:p>
            <a:pPr marL="342900" indent="-342900">
              <a:buFont typeface="Wingdings" panose="05000000000000000000" pitchFamily="2" charset="2"/>
              <a:buChar char="Ø"/>
            </a:pPr>
            <a:r>
              <a:rPr lang="zh-TW" altLang="en-US" sz="2500" dirty="0"/>
              <a:t>教育部計畫款項支用，除零用金限額以下之小額付款得由相關人員墊付外，其餘均應逕付受款人，不得由計畫主持人或執行單位人員代領轉付，若有特殊情況，須先行預借或墊付者，應循內部行政程序簽准後辦理。</a:t>
            </a:r>
            <a:endParaRPr lang="en-US" altLang="zh-TW" sz="2500" dirty="0"/>
          </a:p>
          <a:p>
            <a:pPr algn="ctr"/>
            <a:r>
              <a:rPr lang="zh-TW" altLang="en-US" sz="2500" dirty="0"/>
              <a:t> </a:t>
            </a:r>
            <a:r>
              <a:rPr lang="en-US" altLang="zh-TW" sz="2400" dirty="0">
                <a:solidFill>
                  <a:srgbClr val="000000"/>
                </a:solidFill>
              </a:rPr>
              <a:t>(</a:t>
            </a:r>
            <a:r>
              <a:rPr lang="zh-TW" altLang="en-US" sz="2400" dirty="0">
                <a:solidFill>
                  <a:srgbClr val="000000"/>
                </a:solidFill>
              </a:rPr>
              <a:t>教育部補</a:t>
            </a:r>
            <a:r>
              <a:rPr lang="en-US" altLang="zh-TW" sz="2400" dirty="0">
                <a:solidFill>
                  <a:srgbClr val="000000"/>
                </a:solidFill>
              </a:rPr>
              <a:t>(</a:t>
            </a:r>
            <a:r>
              <a:rPr lang="zh-TW" altLang="en-US" sz="2400" dirty="0">
                <a:solidFill>
                  <a:srgbClr val="000000"/>
                </a:solidFill>
              </a:rPr>
              <a:t>捐</a:t>
            </a:r>
            <a:r>
              <a:rPr lang="en-US" altLang="zh-TW" sz="2400" dirty="0">
                <a:solidFill>
                  <a:srgbClr val="000000"/>
                </a:solidFill>
              </a:rPr>
              <a:t>)</a:t>
            </a:r>
            <a:r>
              <a:rPr lang="zh-TW" altLang="en-US" sz="2400" dirty="0">
                <a:solidFill>
                  <a:srgbClr val="000000"/>
                </a:solidFill>
              </a:rPr>
              <a:t>助及委辦經費核撥結報作業要點</a:t>
            </a:r>
            <a:r>
              <a:rPr lang="en-US" altLang="zh-TW" sz="2400" dirty="0">
                <a:solidFill>
                  <a:srgbClr val="000000"/>
                </a:solidFill>
              </a:rPr>
              <a:t>)</a:t>
            </a:r>
            <a:endParaRPr lang="zh-TW" altLang="en-US" sz="2400" u="sng" dirty="0">
              <a:solidFill>
                <a:srgbClr val="F71DE7"/>
              </a:solidFill>
            </a:endParaRPr>
          </a:p>
          <a:p>
            <a:pPr marL="342900" indent="-342900">
              <a:buFont typeface="Wingdings" panose="05000000000000000000" pitchFamily="2" charset="2"/>
              <a:buChar char="Ø"/>
            </a:pPr>
            <a:endParaRPr lang="en-US" altLang="zh-TW" sz="2500" dirty="0"/>
          </a:p>
          <a:p>
            <a:pPr>
              <a:lnSpc>
                <a:spcPts val="2800"/>
              </a:lnSpc>
            </a:pPr>
            <a:endParaRPr lang="en-US" altLang="zh-TW" dirty="0"/>
          </a:p>
          <a:p>
            <a:pPr>
              <a:lnSpc>
                <a:spcPts val="2800"/>
              </a:lnSpc>
            </a:pPr>
            <a:endParaRPr lang="en-US" altLang="zh-TW" dirty="0"/>
          </a:p>
          <a:p>
            <a:pPr>
              <a:lnSpc>
                <a:spcPts val="2800"/>
              </a:lnSpc>
            </a:pPr>
            <a:endParaRPr lang="en-US" altLang="zh-TW" dirty="0"/>
          </a:p>
          <a:p>
            <a:pPr>
              <a:lnSpc>
                <a:spcPts val="2800"/>
              </a:lnSpc>
            </a:pPr>
            <a:endParaRPr lang="en-US" altLang="zh-TW" dirty="0"/>
          </a:p>
          <a:p>
            <a:pPr>
              <a:lnSpc>
                <a:spcPts val="2800"/>
              </a:lnSpc>
            </a:pPr>
            <a:endParaRPr lang="en-US" altLang="zh-TW" dirty="0"/>
          </a:p>
          <a:p>
            <a:pPr>
              <a:lnSpc>
                <a:spcPts val="2800"/>
              </a:lnSpc>
            </a:pPr>
            <a:endParaRPr lang="en-US" altLang="zh-TW" dirty="0"/>
          </a:p>
          <a:p>
            <a:pPr>
              <a:lnSpc>
                <a:spcPts val="2800"/>
              </a:lnSpc>
            </a:pPr>
            <a:endParaRPr lang="en-US" altLang="zh-TW" dirty="0"/>
          </a:p>
          <a:p>
            <a:pPr>
              <a:lnSpc>
                <a:spcPts val="2800"/>
              </a:lnSpc>
            </a:pPr>
            <a:endParaRPr lang="en-US" altLang="zh-TW" dirty="0"/>
          </a:p>
          <a:p>
            <a:pPr algn="ctr">
              <a:lnSpc>
                <a:spcPts val="2600"/>
              </a:lnSpc>
            </a:pPr>
            <a:r>
              <a:rPr lang="en-US" altLang="zh-TW" dirty="0">
                <a:solidFill>
                  <a:srgbClr val="000000"/>
                </a:solidFill>
              </a:rPr>
              <a:t>(</a:t>
            </a:r>
            <a:r>
              <a:rPr lang="zh-TW" altLang="en-US" dirty="0">
                <a:solidFill>
                  <a:srgbClr val="000000"/>
                </a:solidFill>
              </a:rPr>
              <a:t>教育部補</a:t>
            </a:r>
            <a:r>
              <a:rPr lang="en-US" altLang="zh-TW" dirty="0">
                <a:solidFill>
                  <a:srgbClr val="000000"/>
                </a:solidFill>
              </a:rPr>
              <a:t>(</a:t>
            </a:r>
            <a:r>
              <a:rPr lang="zh-TW" altLang="en-US" dirty="0">
                <a:solidFill>
                  <a:srgbClr val="000000"/>
                </a:solidFill>
              </a:rPr>
              <a:t>捐</a:t>
            </a:r>
            <a:r>
              <a:rPr lang="en-US" altLang="zh-TW" dirty="0">
                <a:solidFill>
                  <a:srgbClr val="000000"/>
                </a:solidFill>
              </a:rPr>
              <a:t>)</a:t>
            </a:r>
            <a:r>
              <a:rPr lang="zh-TW" altLang="en-US" dirty="0">
                <a:solidFill>
                  <a:srgbClr val="000000"/>
                </a:solidFill>
              </a:rPr>
              <a:t>助及委辦經費核撥結報作業要點</a:t>
            </a:r>
            <a:r>
              <a:rPr lang="en-US" altLang="zh-TW" dirty="0">
                <a:solidFill>
                  <a:srgbClr val="000000"/>
                </a:solidFill>
              </a:rPr>
              <a:t>)</a:t>
            </a:r>
            <a:endParaRPr lang="zh-TW" altLang="en-US" u="sng" dirty="0">
              <a:solidFill>
                <a:srgbClr val="F71DE7"/>
              </a:solidFill>
            </a:endParaRPr>
          </a:p>
        </p:txBody>
      </p:sp>
      <p:sp>
        <p:nvSpPr>
          <p:cNvPr id="5" name="投影片編號版面配置區 4"/>
          <p:cNvSpPr>
            <a:spLocks noGrp="1"/>
          </p:cNvSpPr>
          <p:nvPr>
            <p:ph type="sldNum" sz="quarter" idx="12"/>
          </p:nvPr>
        </p:nvSpPr>
        <p:spPr/>
        <p:txBody>
          <a:bodyPr/>
          <a:lstStyle/>
          <a:p>
            <a:pPr>
              <a:defRPr/>
            </a:pPr>
            <a:fld id="{AD5D16AC-C5BC-499D-A14D-AC8156975861}" type="slidenum">
              <a:rPr lang="en-US" altLang="zh-TW" smtClean="0"/>
              <a:pPr>
                <a:defRPr/>
              </a:pPr>
              <a:t>6</a:t>
            </a:fld>
            <a:endParaRPr lang="en-US" altLang="zh-TW"/>
          </a:p>
        </p:txBody>
      </p:sp>
    </p:spTree>
    <p:extLst>
      <p:ext uri="{BB962C8B-B14F-4D97-AF65-F5344CB8AC3E}">
        <p14:creationId xmlns:p14="http://schemas.microsoft.com/office/powerpoint/2010/main" val="19601803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611560" y="188640"/>
            <a:ext cx="8085584" cy="720080"/>
          </a:xfrm>
        </p:spPr>
        <p:txBody>
          <a:bodyPr/>
          <a:lstStyle/>
          <a:p>
            <a:r>
              <a:rPr lang="zh-TW" altLang="en-US" sz="3200" dirty="0"/>
              <a:t>計畫經費如何辦理變更？</a:t>
            </a:r>
            <a:r>
              <a:rPr lang="en-US" altLang="zh-TW" dirty="0"/>
              <a:t>(§8)</a:t>
            </a:r>
            <a:endParaRPr lang="zh-TW" altLang="en-US" dirty="0"/>
          </a:p>
        </p:txBody>
      </p:sp>
      <p:sp>
        <p:nvSpPr>
          <p:cNvPr id="3" name="內容版面配置區 2"/>
          <p:cNvSpPr>
            <a:spLocks noGrp="1"/>
          </p:cNvSpPr>
          <p:nvPr>
            <p:ph idx="1"/>
          </p:nvPr>
        </p:nvSpPr>
        <p:spPr>
          <a:xfrm>
            <a:off x="683568" y="980728"/>
            <a:ext cx="7848872" cy="4968552"/>
          </a:xfrm>
        </p:spPr>
        <p:txBody>
          <a:bodyPr/>
          <a:lstStyle/>
          <a:p>
            <a:pPr>
              <a:lnSpc>
                <a:spcPts val="2500"/>
              </a:lnSpc>
            </a:pPr>
            <a:r>
              <a:rPr lang="en-US" altLang="zh-TW" dirty="0"/>
              <a:t>(</a:t>
            </a:r>
            <a:r>
              <a:rPr lang="zh-TW" altLang="en-US" dirty="0"/>
              <a:t>一</a:t>
            </a:r>
            <a:r>
              <a:rPr lang="en-US" altLang="zh-TW" dirty="0"/>
              <a:t>)</a:t>
            </a:r>
            <a:r>
              <a:rPr lang="zh-TW" altLang="en-US" dirty="0"/>
              <a:t>涉及一級用途別</a:t>
            </a:r>
            <a:r>
              <a:rPr lang="en-US" altLang="zh-TW" dirty="0"/>
              <a:t>(</a:t>
            </a:r>
            <a:r>
              <a:rPr lang="zh-TW" altLang="en-US" dirty="0"/>
              <a:t>人事費、業務費、設備及投</a:t>
            </a:r>
            <a:endParaRPr lang="en-US" altLang="zh-TW" dirty="0"/>
          </a:p>
          <a:p>
            <a:pPr>
              <a:lnSpc>
                <a:spcPts val="2500"/>
              </a:lnSpc>
            </a:pPr>
            <a:r>
              <a:rPr lang="zh-TW" altLang="en-US" dirty="0"/>
              <a:t>    資</a:t>
            </a:r>
            <a:r>
              <a:rPr lang="en-US" altLang="zh-TW" dirty="0"/>
              <a:t>)</a:t>
            </a:r>
            <a:r>
              <a:rPr lang="zh-TW" altLang="en-US" dirty="0"/>
              <a:t>互相流用、指定經費項目變更、補</a:t>
            </a:r>
            <a:r>
              <a:rPr lang="en-US" altLang="zh-TW" dirty="0"/>
              <a:t>(</a:t>
            </a:r>
            <a:r>
              <a:rPr lang="zh-TW" altLang="en-US" dirty="0"/>
              <a:t>捐</a:t>
            </a:r>
            <a:r>
              <a:rPr lang="en-US" altLang="zh-TW" dirty="0"/>
              <a:t>)</a:t>
            </a:r>
            <a:r>
              <a:rPr lang="zh-TW" altLang="en-US" dirty="0"/>
              <a:t>助</a:t>
            </a:r>
            <a:endParaRPr lang="en-US" altLang="zh-TW" dirty="0"/>
          </a:p>
          <a:p>
            <a:pPr>
              <a:lnSpc>
                <a:spcPts val="2500"/>
              </a:lnSpc>
            </a:pPr>
            <a:r>
              <a:rPr lang="zh-TW" altLang="en-US" dirty="0"/>
              <a:t>    比率變更、補</a:t>
            </a:r>
            <a:r>
              <a:rPr lang="en-US" altLang="zh-TW" dirty="0"/>
              <a:t>(</a:t>
            </a:r>
            <a:r>
              <a:rPr lang="zh-TW" altLang="en-US" dirty="0"/>
              <a:t>捐</a:t>
            </a:r>
            <a:r>
              <a:rPr lang="en-US" altLang="zh-TW" dirty="0"/>
              <a:t>)</a:t>
            </a:r>
            <a:r>
              <a:rPr lang="zh-TW" altLang="en-US" dirty="0"/>
              <a:t>助或委辦金額之變更，應</a:t>
            </a:r>
            <a:endParaRPr lang="en-US" altLang="zh-TW" dirty="0"/>
          </a:p>
          <a:p>
            <a:pPr>
              <a:lnSpc>
                <a:spcPts val="2500"/>
              </a:lnSpc>
            </a:pPr>
            <a:r>
              <a:rPr lang="zh-TW" altLang="en-US" dirty="0"/>
              <a:t>    報教育部同意後辦理。</a:t>
            </a:r>
            <a:endParaRPr lang="en-US" altLang="zh-TW" dirty="0"/>
          </a:p>
          <a:p>
            <a:pPr>
              <a:lnSpc>
                <a:spcPts val="2500"/>
              </a:lnSpc>
            </a:pPr>
            <a:r>
              <a:rPr lang="en-US" altLang="zh-TW" dirty="0"/>
              <a:t>(</a:t>
            </a:r>
            <a:r>
              <a:rPr lang="zh-TW" altLang="en-US" dirty="0"/>
              <a:t>二</a:t>
            </a:r>
            <a:r>
              <a:rPr lang="en-US" altLang="zh-TW" dirty="0"/>
              <a:t>)</a:t>
            </a:r>
            <a:r>
              <a:rPr lang="zh-TW" altLang="en-US" dirty="0"/>
              <a:t>行政管理費除經教育部同意者外，不得流入。</a:t>
            </a:r>
            <a:endParaRPr lang="en-US" altLang="zh-TW" dirty="0"/>
          </a:p>
          <a:p>
            <a:pPr>
              <a:lnSpc>
                <a:spcPts val="2500"/>
              </a:lnSpc>
            </a:pPr>
            <a:r>
              <a:rPr lang="en-US" altLang="zh-TW" dirty="0"/>
              <a:t>(</a:t>
            </a:r>
            <a:r>
              <a:rPr lang="zh-TW" altLang="en-US" dirty="0"/>
              <a:t>三</a:t>
            </a:r>
            <a:r>
              <a:rPr lang="en-US" altLang="zh-TW" dirty="0"/>
              <a:t>)</a:t>
            </a:r>
            <a:r>
              <a:rPr lang="zh-TW" altLang="en-US" dirty="0"/>
              <a:t>資本門經費不得流用至經常門。</a:t>
            </a:r>
            <a:endParaRPr lang="en-US" altLang="zh-TW" dirty="0"/>
          </a:p>
          <a:p>
            <a:pPr>
              <a:lnSpc>
                <a:spcPts val="2500"/>
              </a:lnSpc>
            </a:pPr>
            <a:r>
              <a:rPr lang="en-US" altLang="zh-TW" dirty="0"/>
              <a:t>(</a:t>
            </a:r>
            <a:r>
              <a:rPr lang="zh-TW" altLang="en-US" dirty="0"/>
              <a:t>四</a:t>
            </a:r>
            <a:r>
              <a:rPr lang="en-US" altLang="zh-TW" dirty="0"/>
              <a:t>)</a:t>
            </a:r>
            <a:r>
              <a:rPr lang="zh-TW" altLang="en-US" dirty="0"/>
              <a:t>因依法令規定調增相關費用致不敷使用之人</a:t>
            </a:r>
            <a:endParaRPr lang="en-US" altLang="zh-TW" dirty="0"/>
          </a:p>
          <a:p>
            <a:pPr>
              <a:lnSpc>
                <a:spcPts val="2500"/>
              </a:lnSpc>
            </a:pPr>
            <a:r>
              <a:rPr lang="zh-TW" altLang="en-US" dirty="0"/>
              <a:t>    事費流入，免受第一款限制，得由執行單位</a:t>
            </a:r>
            <a:endParaRPr lang="en-US" altLang="zh-TW" dirty="0"/>
          </a:p>
          <a:p>
            <a:pPr>
              <a:lnSpc>
                <a:spcPts val="2500"/>
              </a:lnSpc>
            </a:pPr>
            <a:r>
              <a:rPr lang="zh-TW" altLang="en-US" dirty="0"/>
              <a:t>    循內部行政程序自行辦理。</a:t>
            </a:r>
            <a:endParaRPr lang="en-US" altLang="zh-TW" dirty="0"/>
          </a:p>
          <a:p>
            <a:pPr>
              <a:lnSpc>
                <a:spcPts val="2500"/>
              </a:lnSpc>
            </a:pPr>
            <a:r>
              <a:rPr lang="en-US" altLang="zh-TW" dirty="0"/>
              <a:t>(</a:t>
            </a:r>
            <a:r>
              <a:rPr lang="zh-TW" altLang="en-US" dirty="0"/>
              <a:t>五</a:t>
            </a:r>
            <a:r>
              <a:rPr lang="en-US" altLang="zh-TW" dirty="0"/>
              <a:t>)</a:t>
            </a:r>
            <a:r>
              <a:rPr lang="zh-TW" altLang="en-US" dirty="0"/>
              <a:t>人事費未依學經歷</a:t>
            </a:r>
            <a:r>
              <a:rPr lang="en-US" altLang="zh-TW" dirty="0"/>
              <a:t>(</a:t>
            </a:r>
            <a:r>
              <a:rPr lang="zh-TW" altLang="en-US" dirty="0"/>
              <a:t>職級</a:t>
            </a:r>
            <a:r>
              <a:rPr lang="en-US" altLang="zh-TW" dirty="0"/>
              <a:t>)</a:t>
            </a:r>
            <a:r>
              <a:rPr lang="zh-TW" altLang="en-US" dirty="0"/>
              <a:t>或期程聘用人員致</a:t>
            </a:r>
            <a:endParaRPr lang="en-US" altLang="zh-TW" dirty="0"/>
          </a:p>
          <a:p>
            <a:pPr>
              <a:lnSpc>
                <a:spcPts val="2500"/>
              </a:lnSpc>
            </a:pPr>
            <a:r>
              <a:rPr lang="zh-TW" altLang="en-US" dirty="0"/>
              <a:t>    剩餘款不得流用。</a:t>
            </a:r>
            <a:endParaRPr lang="en-US" altLang="zh-TW" dirty="0"/>
          </a:p>
          <a:p>
            <a:pPr algn="ctr">
              <a:lnSpc>
                <a:spcPts val="2600"/>
              </a:lnSpc>
            </a:pPr>
            <a:r>
              <a:rPr lang="en-US" altLang="zh-TW" dirty="0">
                <a:solidFill>
                  <a:srgbClr val="000000"/>
                </a:solidFill>
              </a:rPr>
              <a:t>(</a:t>
            </a:r>
            <a:r>
              <a:rPr lang="zh-TW" altLang="en-US" dirty="0">
                <a:solidFill>
                  <a:srgbClr val="000000"/>
                </a:solidFill>
              </a:rPr>
              <a:t>教育部補</a:t>
            </a:r>
            <a:r>
              <a:rPr lang="en-US" altLang="zh-TW" dirty="0">
                <a:solidFill>
                  <a:srgbClr val="000000"/>
                </a:solidFill>
              </a:rPr>
              <a:t>(</a:t>
            </a:r>
            <a:r>
              <a:rPr lang="zh-TW" altLang="en-US" dirty="0">
                <a:solidFill>
                  <a:srgbClr val="000000"/>
                </a:solidFill>
              </a:rPr>
              <a:t>捐</a:t>
            </a:r>
            <a:r>
              <a:rPr lang="en-US" altLang="zh-TW" dirty="0">
                <a:solidFill>
                  <a:srgbClr val="000000"/>
                </a:solidFill>
              </a:rPr>
              <a:t>)</a:t>
            </a:r>
            <a:r>
              <a:rPr lang="zh-TW" altLang="en-US" dirty="0">
                <a:solidFill>
                  <a:srgbClr val="000000"/>
                </a:solidFill>
              </a:rPr>
              <a:t>助及委辦經費核撥結報作業要點</a:t>
            </a:r>
            <a:r>
              <a:rPr lang="en-US" altLang="zh-TW" dirty="0">
                <a:solidFill>
                  <a:srgbClr val="000000"/>
                </a:solidFill>
              </a:rPr>
              <a:t>)</a:t>
            </a:r>
            <a:endParaRPr lang="zh-TW" altLang="en-US" u="sng" dirty="0">
              <a:solidFill>
                <a:srgbClr val="F71DE7"/>
              </a:solidFill>
            </a:endParaRPr>
          </a:p>
        </p:txBody>
      </p:sp>
      <p:sp>
        <p:nvSpPr>
          <p:cNvPr id="5" name="投影片編號版面配置區 4"/>
          <p:cNvSpPr>
            <a:spLocks noGrp="1"/>
          </p:cNvSpPr>
          <p:nvPr>
            <p:ph type="sldNum" sz="quarter" idx="12"/>
          </p:nvPr>
        </p:nvSpPr>
        <p:spPr/>
        <p:txBody>
          <a:bodyPr/>
          <a:lstStyle/>
          <a:p>
            <a:pPr>
              <a:defRPr/>
            </a:pPr>
            <a:fld id="{AD5D16AC-C5BC-499D-A14D-AC8156975861}" type="slidenum">
              <a:rPr lang="en-US" altLang="zh-TW" smtClean="0"/>
              <a:pPr>
                <a:defRPr/>
              </a:pPr>
              <a:t>7</a:t>
            </a:fld>
            <a:endParaRPr lang="en-US" altLang="zh-TW"/>
          </a:p>
        </p:txBody>
      </p:sp>
    </p:spTree>
    <p:extLst>
      <p:ext uri="{BB962C8B-B14F-4D97-AF65-F5344CB8AC3E}">
        <p14:creationId xmlns:p14="http://schemas.microsoft.com/office/powerpoint/2010/main" val="41487465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611560" y="188640"/>
            <a:ext cx="8085584" cy="720080"/>
          </a:xfrm>
        </p:spPr>
        <p:txBody>
          <a:bodyPr/>
          <a:lstStyle/>
          <a:p>
            <a:r>
              <a:rPr lang="zh-TW" altLang="en-US" sz="3200" dirty="0"/>
              <a:t>計畫經費如何辦理變更？</a:t>
            </a:r>
            <a:r>
              <a:rPr lang="en-US" altLang="zh-TW" dirty="0"/>
              <a:t>(§8)</a:t>
            </a:r>
            <a:endParaRPr lang="zh-TW" altLang="en-US" dirty="0"/>
          </a:p>
        </p:txBody>
      </p:sp>
      <p:sp>
        <p:nvSpPr>
          <p:cNvPr id="3" name="內容版面配置區 2"/>
          <p:cNvSpPr>
            <a:spLocks noGrp="1"/>
          </p:cNvSpPr>
          <p:nvPr>
            <p:ph idx="1"/>
          </p:nvPr>
        </p:nvSpPr>
        <p:spPr>
          <a:xfrm>
            <a:off x="683568" y="980728"/>
            <a:ext cx="7848872" cy="3960440"/>
          </a:xfrm>
        </p:spPr>
        <p:txBody>
          <a:bodyPr/>
          <a:lstStyle/>
          <a:p>
            <a:pPr>
              <a:lnSpc>
                <a:spcPts val="2800"/>
              </a:lnSpc>
            </a:pPr>
            <a:r>
              <a:rPr lang="en-US" altLang="zh-TW" dirty="0"/>
              <a:t>(</a:t>
            </a:r>
            <a:r>
              <a:rPr lang="zh-TW" altLang="en-US" dirty="0"/>
              <a:t>六</a:t>
            </a:r>
            <a:r>
              <a:rPr lang="en-US" altLang="zh-TW" dirty="0"/>
              <a:t>)</a:t>
            </a:r>
            <a:r>
              <a:rPr lang="zh-TW" altLang="en-US" dirty="0"/>
              <a:t>除前五款及原計畫已有規定者外，各項變更</a:t>
            </a:r>
            <a:endParaRPr lang="en-US" altLang="zh-TW" dirty="0"/>
          </a:p>
          <a:p>
            <a:pPr>
              <a:lnSpc>
                <a:spcPts val="2800"/>
              </a:lnSpc>
            </a:pPr>
            <a:r>
              <a:rPr lang="zh-TW" altLang="en-US" dirty="0"/>
              <a:t>    得循執行單位內部行政程序自行辦理。</a:t>
            </a:r>
            <a:endParaRPr lang="en-US" altLang="zh-TW" dirty="0"/>
          </a:p>
          <a:p>
            <a:pPr>
              <a:lnSpc>
                <a:spcPts val="2800"/>
              </a:lnSpc>
            </a:pPr>
            <a:r>
              <a:rPr lang="en-US" altLang="zh-TW" dirty="0"/>
              <a:t>(</a:t>
            </a:r>
            <a:r>
              <a:rPr lang="zh-TW" altLang="en-US" dirty="0"/>
              <a:t>七</a:t>
            </a:r>
            <a:r>
              <a:rPr lang="en-US" altLang="zh-TW" dirty="0"/>
              <a:t>)</a:t>
            </a:r>
            <a:r>
              <a:rPr lang="zh-TW" altLang="en-US" dirty="0"/>
              <a:t>執行單位向教育部申請經費變更時，應檢附</a:t>
            </a:r>
            <a:endParaRPr lang="en-US" altLang="zh-TW" dirty="0"/>
          </a:p>
          <a:p>
            <a:pPr>
              <a:lnSpc>
                <a:spcPts val="2800"/>
              </a:lnSpc>
            </a:pPr>
            <a:r>
              <a:rPr lang="zh-TW" altLang="en-US" dirty="0"/>
              <a:t>    「教育部補</a:t>
            </a:r>
            <a:r>
              <a:rPr lang="en-US" altLang="zh-TW" dirty="0"/>
              <a:t>(</a:t>
            </a:r>
            <a:r>
              <a:rPr lang="zh-TW" altLang="en-US" dirty="0"/>
              <a:t>捐</a:t>
            </a:r>
            <a:r>
              <a:rPr lang="en-US" altLang="zh-TW" dirty="0"/>
              <a:t>)</a:t>
            </a:r>
            <a:r>
              <a:rPr lang="zh-TW" altLang="en-US" dirty="0"/>
              <a:t>助委辦計畫經費調整對照表」</a:t>
            </a:r>
            <a:endParaRPr lang="en-US" altLang="zh-TW" dirty="0"/>
          </a:p>
          <a:p>
            <a:pPr>
              <a:lnSpc>
                <a:spcPts val="2800"/>
              </a:lnSpc>
            </a:pPr>
            <a:r>
              <a:rPr lang="zh-TW" altLang="en-US" dirty="0"/>
              <a:t>    及「變更後經費申請表」。</a:t>
            </a:r>
            <a:endParaRPr lang="en-US" altLang="zh-TW" dirty="0"/>
          </a:p>
          <a:p>
            <a:pPr>
              <a:lnSpc>
                <a:spcPts val="2800"/>
              </a:lnSpc>
            </a:pPr>
            <a:endParaRPr lang="en-US" altLang="zh-TW" dirty="0"/>
          </a:p>
          <a:p>
            <a:pPr algn="ctr">
              <a:lnSpc>
                <a:spcPts val="2600"/>
              </a:lnSpc>
            </a:pPr>
            <a:r>
              <a:rPr lang="en-US" altLang="zh-TW" dirty="0">
                <a:solidFill>
                  <a:srgbClr val="000000"/>
                </a:solidFill>
              </a:rPr>
              <a:t>(</a:t>
            </a:r>
            <a:r>
              <a:rPr lang="zh-TW" altLang="en-US" dirty="0">
                <a:solidFill>
                  <a:srgbClr val="000000"/>
                </a:solidFill>
              </a:rPr>
              <a:t>教育部補</a:t>
            </a:r>
            <a:r>
              <a:rPr lang="en-US" altLang="zh-TW" dirty="0">
                <a:solidFill>
                  <a:srgbClr val="000000"/>
                </a:solidFill>
              </a:rPr>
              <a:t>(</a:t>
            </a:r>
            <a:r>
              <a:rPr lang="zh-TW" altLang="en-US" dirty="0">
                <a:solidFill>
                  <a:srgbClr val="000000"/>
                </a:solidFill>
              </a:rPr>
              <a:t>捐</a:t>
            </a:r>
            <a:r>
              <a:rPr lang="en-US" altLang="zh-TW" dirty="0">
                <a:solidFill>
                  <a:srgbClr val="000000"/>
                </a:solidFill>
              </a:rPr>
              <a:t>)</a:t>
            </a:r>
            <a:r>
              <a:rPr lang="zh-TW" altLang="en-US" dirty="0">
                <a:solidFill>
                  <a:srgbClr val="000000"/>
                </a:solidFill>
              </a:rPr>
              <a:t>助及委辦經費核撥結報作業要點</a:t>
            </a:r>
            <a:r>
              <a:rPr lang="en-US" altLang="zh-TW" dirty="0">
                <a:solidFill>
                  <a:srgbClr val="000000"/>
                </a:solidFill>
              </a:rPr>
              <a:t>)</a:t>
            </a:r>
            <a:endParaRPr lang="zh-TW" altLang="en-US" u="sng" dirty="0">
              <a:solidFill>
                <a:srgbClr val="F71DE7"/>
              </a:solidFill>
            </a:endParaRPr>
          </a:p>
        </p:txBody>
      </p:sp>
      <p:sp>
        <p:nvSpPr>
          <p:cNvPr id="5" name="投影片編號版面配置區 4"/>
          <p:cNvSpPr>
            <a:spLocks noGrp="1"/>
          </p:cNvSpPr>
          <p:nvPr>
            <p:ph type="sldNum" sz="quarter" idx="12"/>
          </p:nvPr>
        </p:nvSpPr>
        <p:spPr/>
        <p:txBody>
          <a:bodyPr/>
          <a:lstStyle/>
          <a:p>
            <a:pPr>
              <a:defRPr/>
            </a:pPr>
            <a:fld id="{AD5D16AC-C5BC-499D-A14D-AC8156975861}" type="slidenum">
              <a:rPr lang="en-US" altLang="zh-TW" smtClean="0"/>
              <a:pPr>
                <a:defRPr/>
              </a:pPr>
              <a:t>8</a:t>
            </a:fld>
            <a:endParaRPr lang="en-US" altLang="zh-TW"/>
          </a:p>
        </p:txBody>
      </p:sp>
    </p:spTree>
    <p:extLst>
      <p:ext uri="{BB962C8B-B14F-4D97-AF65-F5344CB8AC3E}">
        <p14:creationId xmlns:p14="http://schemas.microsoft.com/office/powerpoint/2010/main" val="31929425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67544" y="260648"/>
            <a:ext cx="8229600" cy="504056"/>
          </a:xfrm>
        </p:spPr>
        <p:txBody>
          <a:bodyPr/>
          <a:lstStyle/>
          <a:p>
            <a:r>
              <a:rPr lang="zh-TW" altLang="en-US" dirty="0"/>
              <a:t>補</a:t>
            </a:r>
            <a:r>
              <a:rPr lang="en-US" altLang="zh-TW" dirty="0"/>
              <a:t>(</a:t>
            </a:r>
            <a:r>
              <a:rPr lang="zh-TW" altLang="en-US" dirty="0"/>
              <a:t>捐</a:t>
            </a:r>
            <a:r>
              <a:rPr lang="en-US" altLang="zh-TW" dirty="0"/>
              <a:t>)</a:t>
            </a:r>
            <a:r>
              <a:rPr lang="zh-TW" altLang="en-US" dirty="0"/>
              <a:t>助及委辦計畫彈性經費支用規定</a:t>
            </a:r>
            <a:r>
              <a:rPr lang="en-US" altLang="zh-TW" dirty="0"/>
              <a:t>?</a:t>
            </a:r>
            <a:endParaRPr lang="zh-TW" altLang="en-US" dirty="0"/>
          </a:p>
        </p:txBody>
      </p:sp>
      <p:sp>
        <p:nvSpPr>
          <p:cNvPr id="3" name="內容版面配置區 2"/>
          <p:cNvSpPr>
            <a:spLocks noGrp="1"/>
          </p:cNvSpPr>
          <p:nvPr>
            <p:ph idx="1"/>
          </p:nvPr>
        </p:nvSpPr>
        <p:spPr>
          <a:xfrm>
            <a:off x="683568" y="836712"/>
            <a:ext cx="7920880" cy="5544616"/>
          </a:xfrm>
        </p:spPr>
        <p:txBody>
          <a:bodyPr/>
          <a:lstStyle/>
          <a:p>
            <a:pPr marL="342900" indent="-342900">
              <a:buFont typeface="Wingdings" panose="05000000000000000000" pitchFamily="2" charset="2"/>
              <a:buChar char="Ø"/>
            </a:pPr>
            <a:r>
              <a:rPr lang="zh-TW" altLang="en-US" sz="2200" dirty="0"/>
              <a:t>彈性經費之支用額度以核定計畫經費總額百分之二核計，且不超過新臺幣二萬五千元為限。計畫執行中若有核定追</a:t>
            </a:r>
            <a:r>
              <a:rPr lang="en-US" altLang="zh-TW" sz="2200" dirty="0"/>
              <a:t>(</a:t>
            </a:r>
            <a:r>
              <a:rPr lang="zh-TW" altLang="en-US" sz="2200" dirty="0"/>
              <a:t>加</a:t>
            </a:r>
            <a:r>
              <a:rPr lang="en-US" altLang="zh-TW" sz="2200" dirty="0"/>
              <a:t>)</a:t>
            </a:r>
            <a:r>
              <a:rPr lang="zh-TW" altLang="en-US" sz="2200" dirty="0"/>
              <a:t>減經費者，考量行政作業簡化，不再調整彈性經費額度。</a:t>
            </a:r>
          </a:p>
          <a:p>
            <a:pPr marL="342900" indent="-342900">
              <a:buFont typeface="Wingdings" panose="05000000000000000000" pitchFamily="2" charset="2"/>
              <a:buChar char="Ø"/>
            </a:pPr>
            <a:r>
              <a:rPr lang="zh-TW" altLang="en-US" sz="2200" dirty="0"/>
              <a:t>彈性經費之支出用途為與計畫相關之交通、接待國外訪賓之餐敘及饋贈、或國際交流等支出事項，其中如涉及現有法規訂有行政院一致規定者，除下表所列事項外，仍應從其規定（不受行政院規範限制之說明如下表）。</a:t>
            </a:r>
          </a:p>
          <a:p>
            <a:pPr marL="342900" indent="-342900">
              <a:buFont typeface="Wingdings" panose="05000000000000000000" pitchFamily="2" charset="2"/>
              <a:buChar char="Ø"/>
            </a:pPr>
            <a:r>
              <a:rPr lang="zh-TW" altLang="en-US" sz="2200" dirty="0"/>
              <a:t>該額度經費支用仍應依各單位內部程序辦理，每一筆支出由計畫主持人依支出憑證處理要點規定，檢附原始憑證依實際支出額度核實報支，其真實性及合理性由計畫主持人負責，並由各機關學校認定。</a:t>
            </a:r>
          </a:p>
          <a:p>
            <a:pPr marL="342900" indent="-342900">
              <a:buFont typeface="Wingdings" panose="05000000000000000000" pitchFamily="2" charset="2"/>
              <a:buChar char="Ø"/>
            </a:pPr>
            <a:r>
              <a:rPr lang="zh-TW" altLang="en-US" sz="2200" dirty="0"/>
              <a:t>經計畫主持人同意，得將所定額度之全部或部分，交由執行單位統一控管，其控管原則由各執行單位自行訂定，以增加整體使用彈性。</a:t>
            </a:r>
            <a:endParaRPr lang="en-US" altLang="zh-TW" sz="2200" dirty="0">
              <a:solidFill>
                <a:srgbClr val="000000"/>
              </a:solidFill>
            </a:endParaRPr>
          </a:p>
          <a:p>
            <a:pPr algn="ctr"/>
            <a:r>
              <a:rPr lang="en-US" altLang="zh-TW" sz="2500" dirty="0">
                <a:solidFill>
                  <a:srgbClr val="000000"/>
                </a:solidFill>
              </a:rPr>
              <a:t>(</a:t>
            </a:r>
            <a:r>
              <a:rPr lang="zh-TW" altLang="en-US" sz="2500" dirty="0">
                <a:solidFill>
                  <a:srgbClr val="000000"/>
                </a:solidFill>
              </a:rPr>
              <a:t>教育部補</a:t>
            </a:r>
            <a:r>
              <a:rPr lang="en-US" altLang="zh-TW" sz="2500" dirty="0">
                <a:solidFill>
                  <a:srgbClr val="000000"/>
                </a:solidFill>
              </a:rPr>
              <a:t>(</a:t>
            </a:r>
            <a:r>
              <a:rPr lang="zh-TW" altLang="en-US" sz="2500" dirty="0">
                <a:solidFill>
                  <a:srgbClr val="000000"/>
                </a:solidFill>
              </a:rPr>
              <a:t>捐</a:t>
            </a:r>
            <a:r>
              <a:rPr lang="en-US" altLang="zh-TW" sz="2500" dirty="0">
                <a:solidFill>
                  <a:srgbClr val="000000"/>
                </a:solidFill>
              </a:rPr>
              <a:t>)</a:t>
            </a:r>
            <a:r>
              <a:rPr lang="zh-TW" altLang="en-US" sz="2500" dirty="0">
                <a:solidFill>
                  <a:srgbClr val="000000"/>
                </a:solidFill>
              </a:rPr>
              <a:t>助及委辦經費核撥結報作業要點</a:t>
            </a:r>
            <a:r>
              <a:rPr lang="en-US" altLang="zh-TW" sz="2500" dirty="0">
                <a:solidFill>
                  <a:srgbClr val="000000"/>
                </a:solidFill>
              </a:rPr>
              <a:t>)</a:t>
            </a:r>
            <a:endParaRPr lang="en-US" altLang="zh-TW" sz="2500" dirty="0"/>
          </a:p>
          <a:p>
            <a:pPr>
              <a:lnSpc>
                <a:spcPts val="2800"/>
              </a:lnSpc>
            </a:pPr>
            <a:endParaRPr lang="en-US" altLang="zh-TW" dirty="0"/>
          </a:p>
          <a:p>
            <a:pPr>
              <a:lnSpc>
                <a:spcPts val="2800"/>
              </a:lnSpc>
            </a:pPr>
            <a:endParaRPr lang="en-US" altLang="zh-TW" dirty="0"/>
          </a:p>
          <a:p>
            <a:pPr>
              <a:lnSpc>
                <a:spcPts val="2800"/>
              </a:lnSpc>
            </a:pPr>
            <a:endParaRPr lang="en-US" altLang="zh-TW" dirty="0"/>
          </a:p>
          <a:p>
            <a:pPr>
              <a:lnSpc>
                <a:spcPts val="2800"/>
              </a:lnSpc>
            </a:pPr>
            <a:endParaRPr lang="en-US" altLang="zh-TW" dirty="0"/>
          </a:p>
          <a:p>
            <a:pPr>
              <a:lnSpc>
                <a:spcPts val="2800"/>
              </a:lnSpc>
            </a:pPr>
            <a:endParaRPr lang="en-US" altLang="zh-TW" dirty="0"/>
          </a:p>
          <a:p>
            <a:pPr>
              <a:lnSpc>
                <a:spcPts val="2800"/>
              </a:lnSpc>
            </a:pPr>
            <a:endParaRPr lang="en-US" altLang="zh-TW" dirty="0"/>
          </a:p>
          <a:p>
            <a:pPr>
              <a:lnSpc>
                <a:spcPts val="2800"/>
              </a:lnSpc>
            </a:pPr>
            <a:endParaRPr lang="en-US" altLang="zh-TW" dirty="0"/>
          </a:p>
          <a:p>
            <a:pPr>
              <a:lnSpc>
                <a:spcPts val="2800"/>
              </a:lnSpc>
            </a:pPr>
            <a:endParaRPr lang="en-US" altLang="zh-TW" dirty="0"/>
          </a:p>
        </p:txBody>
      </p:sp>
      <p:sp>
        <p:nvSpPr>
          <p:cNvPr id="5" name="投影片編號版面配置區 4"/>
          <p:cNvSpPr>
            <a:spLocks noGrp="1"/>
          </p:cNvSpPr>
          <p:nvPr>
            <p:ph type="sldNum" sz="quarter" idx="12"/>
          </p:nvPr>
        </p:nvSpPr>
        <p:spPr/>
        <p:txBody>
          <a:bodyPr/>
          <a:lstStyle/>
          <a:p>
            <a:pPr>
              <a:defRPr/>
            </a:pPr>
            <a:fld id="{AD5D16AC-C5BC-499D-A14D-AC8156975861}" type="slidenum">
              <a:rPr lang="en-US" altLang="zh-TW" smtClean="0"/>
              <a:pPr>
                <a:defRPr/>
              </a:pPr>
              <a:t>9</a:t>
            </a:fld>
            <a:endParaRPr lang="en-US" altLang="zh-TW"/>
          </a:p>
        </p:txBody>
      </p:sp>
    </p:spTree>
    <p:extLst>
      <p:ext uri="{BB962C8B-B14F-4D97-AF65-F5344CB8AC3E}">
        <p14:creationId xmlns:p14="http://schemas.microsoft.com/office/powerpoint/2010/main" val="2858350097"/>
      </p:ext>
    </p:extLst>
  </p:cSld>
  <p:clrMapOvr>
    <a:masterClrMapping/>
  </p:clrMapOvr>
</p:sld>
</file>

<file path=ppt/theme/theme1.xml><?xml version="1.0" encoding="utf-8"?>
<a:theme xmlns:a="http://schemas.openxmlformats.org/drawingml/2006/main" name="軌道設計範本">
  <a:themeElements>
    <a:clrScheme name="Default Design 13">
      <a:dk1>
        <a:srgbClr val="003300"/>
      </a:dk1>
      <a:lt1>
        <a:srgbClr val="FFFFFF"/>
      </a:lt1>
      <a:dk2>
        <a:srgbClr val="3A566E"/>
      </a:dk2>
      <a:lt2>
        <a:srgbClr val="808080"/>
      </a:lt2>
      <a:accent1>
        <a:srgbClr val="A6BF73"/>
      </a:accent1>
      <a:accent2>
        <a:srgbClr val="FFFFCC"/>
      </a:accent2>
      <a:accent3>
        <a:srgbClr val="FFFFFF"/>
      </a:accent3>
      <a:accent4>
        <a:srgbClr val="002A00"/>
      </a:accent4>
      <a:accent5>
        <a:srgbClr val="D0DCBC"/>
      </a:accent5>
      <a:accent6>
        <a:srgbClr val="E7E7B9"/>
      </a:accent6>
      <a:hlink>
        <a:srgbClr val="7EA0BC"/>
      </a:hlink>
      <a:folHlink>
        <a:srgbClr val="BF848A"/>
      </a:folHlink>
    </a:clrScheme>
    <a:fontScheme name="Default Design">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Default Design 13">
        <a:dk1>
          <a:srgbClr val="003300"/>
        </a:dk1>
        <a:lt1>
          <a:srgbClr val="FFFFFF"/>
        </a:lt1>
        <a:dk2>
          <a:srgbClr val="3A566E"/>
        </a:dk2>
        <a:lt2>
          <a:srgbClr val="808080"/>
        </a:lt2>
        <a:accent1>
          <a:srgbClr val="A6BF73"/>
        </a:accent1>
        <a:accent2>
          <a:srgbClr val="FFFFCC"/>
        </a:accent2>
        <a:accent3>
          <a:srgbClr val="FFFFFF"/>
        </a:accent3>
        <a:accent4>
          <a:srgbClr val="002A00"/>
        </a:accent4>
        <a:accent5>
          <a:srgbClr val="D0DCBC"/>
        </a:accent5>
        <a:accent6>
          <a:srgbClr val="E7E7B9"/>
        </a:accent6>
        <a:hlink>
          <a:srgbClr val="7EA0BC"/>
        </a:hlink>
        <a:folHlink>
          <a:srgbClr val="BF848A"/>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雲朵設計簡報範本">
  <a:themeElements>
    <a:clrScheme name="">
      <a:dk1>
        <a:srgbClr val="000000"/>
      </a:dk1>
      <a:lt1>
        <a:srgbClr val="DEF6F1"/>
      </a:lt1>
      <a:dk2>
        <a:srgbClr val="3366FF"/>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fontScheme name="K12_2">
      <a:majorFont>
        <a:latin typeface="Arial"/>
        <a:ea typeface="新細明體"/>
        <a:cs typeface=""/>
      </a:majorFont>
      <a:minorFont>
        <a:latin typeface="Arial"/>
        <a:ea typeface="新細明體"/>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K12_2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K12_2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K12_2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K12_2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K12_2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K12_2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K12_2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K12_2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K12_2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K12_2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K12_2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K12_2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K12_2 13">
        <a:dk1>
          <a:srgbClr val="3333FF"/>
        </a:dk1>
        <a:lt1>
          <a:srgbClr val="DEF6F1"/>
        </a:lt1>
        <a:dk2>
          <a:srgbClr val="000000"/>
        </a:dk2>
        <a:lt2>
          <a:srgbClr val="969696"/>
        </a:lt2>
        <a:accent1>
          <a:srgbClr val="FFFFFF"/>
        </a:accent1>
        <a:accent2>
          <a:srgbClr val="8DC6FF"/>
        </a:accent2>
        <a:accent3>
          <a:srgbClr val="ECFAF7"/>
        </a:accent3>
        <a:accent4>
          <a:srgbClr val="2A2ADA"/>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K12_2 14">
        <a:dk1>
          <a:srgbClr val="000000"/>
        </a:dk1>
        <a:lt1>
          <a:srgbClr val="DEF6F1"/>
        </a:lt1>
        <a:dk2>
          <a:srgbClr val="6633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K12_2 15">
        <a:dk1>
          <a:srgbClr val="000000"/>
        </a:dk1>
        <a:lt1>
          <a:srgbClr val="DEF6F1"/>
        </a:lt1>
        <a:dk2>
          <a:srgbClr val="FF00FF"/>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K12_2 16">
        <a:dk1>
          <a:srgbClr val="000000"/>
        </a:dk1>
        <a:lt1>
          <a:srgbClr val="DEF6F1"/>
        </a:lt1>
        <a:dk2>
          <a:srgbClr val="FF9933"/>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軌道設計範本</Template>
  <TotalTime>11826</TotalTime>
  <Words>6234</Words>
  <Application>Microsoft Office PowerPoint</Application>
  <PresentationFormat>如螢幕大小 (4:3)</PresentationFormat>
  <Paragraphs>474</Paragraphs>
  <Slides>51</Slides>
  <Notes>36</Notes>
  <HiddenSlides>0</HiddenSlides>
  <MMClips>0</MMClips>
  <ScaleCrop>false</ScaleCrop>
  <HeadingPairs>
    <vt:vector size="6" baseType="variant">
      <vt:variant>
        <vt:lpstr>使用字型</vt:lpstr>
      </vt:variant>
      <vt:variant>
        <vt:i4>8</vt:i4>
      </vt:variant>
      <vt:variant>
        <vt:lpstr>佈景主題</vt:lpstr>
      </vt:variant>
      <vt:variant>
        <vt:i4>2</vt:i4>
      </vt:variant>
      <vt:variant>
        <vt:lpstr>投影片標題</vt:lpstr>
      </vt:variant>
      <vt:variant>
        <vt:i4>51</vt:i4>
      </vt:variant>
    </vt:vector>
  </HeadingPairs>
  <TitlesOfParts>
    <vt:vector size="61" baseType="lpstr">
      <vt:lpstr>Arial Unicode MS</vt:lpstr>
      <vt:lpstr>新細明體</vt:lpstr>
      <vt:lpstr>標楷體</vt:lpstr>
      <vt:lpstr>Arial</vt:lpstr>
      <vt:lpstr>Calibri</vt:lpstr>
      <vt:lpstr>Tahoma</vt:lpstr>
      <vt:lpstr>Times New Roman</vt:lpstr>
      <vt:lpstr>Wingdings</vt:lpstr>
      <vt:lpstr>軌道設計範本</vt:lpstr>
      <vt:lpstr>雲朵設計簡報範本</vt:lpstr>
      <vt:lpstr>受補助及委辦經費報支注意事項</vt:lpstr>
      <vt:lpstr>大       綱</vt:lpstr>
      <vt:lpstr>PowerPoint 簡報</vt:lpstr>
      <vt:lpstr>申請補(捐)助計畫，那些經費不予補(捐)助?(§4)</vt:lpstr>
      <vt:lpstr>計畫經費之支用，應依下列規定辦理：(§6)</vt:lpstr>
      <vt:lpstr>計畫經費之支用，應依下列規定辦理：(§6)</vt:lpstr>
      <vt:lpstr>計畫經費如何辦理變更？(§8)</vt:lpstr>
      <vt:lpstr>計畫經費如何辦理變更？(§8)</vt:lpstr>
      <vt:lpstr>補(捐)助及委辦計畫彈性經費支用規定?</vt:lpstr>
      <vt:lpstr>補(捐)助及委辦計畫彈性經費支用規定?</vt:lpstr>
      <vt:lpstr>計畫結報，應注意事項：(§11)</vt:lpstr>
      <vt:lpstr>辦理各類會議、講習、訓練與研討（習）會之場地選擇？</vt:lpstr>
      <vt:lpstr>辦理各類會議、講習、訓練及研討（習）會之膳宿費編列上限規定？ (§6)</vt:lpstr>
      <vt:lpstr>辦理各類會議、講習、訓練及研討（習）會之注意事項？</vt:lpstr>
      <vt:lpstr>PowerPoint 簡報</vt:lpstr>
      <vt:lpstr>多年期計畫可否提前支用？</vt:lpstr>
      <vt:lpstr>兼任助理人員每月支領工作酬金最高標準？</vt:lpstr>
      <vt:lpstr>經費之流用規定為何？(§3)</vt:lpstr>
      <vt:lpstr>經費之流用規定為何？(§3)</vt:lpstr>
      <vt:lpstr>非計畫相關人員可否出差？</vt:lpstr>
      <vt:lpstr>因故未出國，未支用國外差旅費要繳回嗎？(§9)</vt:lpstr>
      <vt:lpstr>國科會補助經費（含管理費）不得報支項目(§4)</vt:lpstr>
      <vt:lpstr>業務費中之「耗材、物品、圖書及雜項費用」，是否可報支在國內舉辦之國際性學術研討會報名費？</vt:lpstr>
      <vt:lpstr>6月畢業後可繼續延聘1個月至計畫結束？</vt:lpstr>
      <vt:lpstr>執行國科會專題研究計畫所產生之研發成果，有申請及維護專利等相關費用？</vt:lpstr>
      <vt:lpstr>專題研究計畫結報注意事項?</vt:lpstr>
      <vt:lpstr>PowerPoint 簡報</vt:lpstr>
      <vt:lpstr>農業部計畫經費處理作業規定</vt:lpstr>
      <vt:lpstr>農業科技研究發展計畫預算變更及經費流用</vt:lpstr>
      <vt:lpstr>農業科技研究發展計畫預算變更及經費流用</vt:lpstr>
      <vt:lpstr>農業科技研究發展計畫預算變更及經費流用</vt:lpstr>
      <vt:lpstr>其餘計畫預算變更及經費流用</vt:lpstr>
      <vt:lpstr>其餘計畫預算變更及經費流用</vt:lpstr>
      <vt:lpstr>農業部計畫經費不得用作下列各款開支</vt:lpstr>
      <vt:lpstr>年度結束計畫經費結報及展延</vt:lpstr>
      <vt:lpstr>年度結束計畫經費結報及展延</vt:lpstr>
      <vt:lpstr>年度結束計畫經費結報及展延</vt:lpstr>
      <vt:lpstr>年度結束計畫經費結報及展延</vt:lpstr>
      <vt:lpstr>補助或委辦計畫助理工作酬金支給薪點參考表</vt:lpstr>
      <vt:lpstr>二三-OO按日按件計資酬金</vt:lpstr>
      <vt:lpstr>PowerPoint 簡報</vt:lpstr>
      <vt:lpstr>近年審計部查核發現經費核銷違法態樣</vt:lpstr>
      <vt:lpstr>近年審計部查核發現經費核銷違法態樣</vt:lpstr>
      <vt:lpstr>近年審計部查核發現經費核銷違法態樣</vt:lpstr>
      <vt:lpstr>PowerPoint 簡報</vt:lpstr>
      <vt:lpstr>財務責任</vt:lpstr>
      <vt:lpstr>財務責任</vt:lpstr>
      <vt:lpstr>案例分享-他山之石</vt:lpstr>
      <vt:lpstr>案例分享-他山之石</vt:lpstr>
      <vt:lpstr>案例分享-他山之石</vt:lpstr>
      <vt:lpstr>PowerPoint 簡報</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簡報</dc:title>
  <dc:creator>USER-PC</dc:creator>
  <cp:lastModifiedBy>user</cp:lastModifiedBy>
  <cp:revision>920</cp:revision>
  <cp:lastPrinted>2024-04-09T06:26:46Z</cp:lastPrinted>
  <dcterms:created xsi:type="dcterms:W3CDTF">2017-05-17T08:03:40Z</dcterms:created>
  <dcterms:modified xsi:type="dcterms:W3CDTF">2024-04-22T02:00:38Z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TC100690451028</vt:lpwstr>
  </property>
</Properties>
</file>